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_rels/slideLayout12.xml.rels" ContentType="application/vnd.openxmlformats-package.relationships+xml"/>
  <Override PartName="/ppt/slideLayouts/_rels/slideLayout8.xml.rels" ContentType="application/vnd.openxmlformats-package.relationships+xml"/>
  <Override PartName="/ppt/slideLayouts/_rels/slideLayout11.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9.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1.xml" ContentType="application/vnd.openxmlformats-officedocument.them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1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2.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_rels/slide11.xml.rels" ContentType="application/vnd.openxmlformats-package.relationships+xml"/>
  <Override PartName="/ppt/slides/_rels/slide10.xml.rels" ContentType="application/vnd.openxmlformats-package.relationships+xml"/>
  <Override PartName="/ppt/slides/_rels/slide1.xml.rels" ContentType="application/vnd.openxmlformats-package.relationships+xml"/>
  <Override PartName="/ppt/slides/_rels/slide21.xml.rels" ContentType="application/vnd.openxmlformats-package.relationships+xml"/>
  <Override PartName="/ppt/slides/_rels/slide13.xml.rels" ContentType="application/vnd.openxmlformats-package.relationships+xml"/>
  <Override PartName="/ppt/slides/_rels/slide2.xml.rels" ContentType="application/vnd.openxmlformats-package.relationships+xml"/>
  <Override PartName="/ppt/slides/_rels/slide14.xml.rels" ContentType="application/vnd.openxmlformats-package.relationships+xml"/>
  <Override PartName="/ppt/slides/_rels/slide22.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19.xml.rels" ContentType="application/vnd.openxmlformats-package.relationships+xml"/>
  <Override PartName="/ppt/slides/_rels/slide6.xml.rels" ContentType="application/vnd.openxmlformats-package.relationships+xml"/>
  <Override PartName="/ppt/slides/_rels/slide18.xml.rels" ContentType="application/vnd.openxmlformats-package.relationships+xml"/>
  <Override PartName="/ppt/slides/_rels/slide5.xml.rels" ContentType="application/vnd.openxmlformats-package.relationships+xml"/>
  <Override PartName="/ppt/slides/_rels/slide17.xml.rels" ContentType="application/vnd.openxmlformats-package.relationships+xml"/>
  <Override PartName="/ppt/slides/_rels/slide4.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3.xml.rels" ContentType="application/vnd.openxmlformats-package.relationships+xml"/>
  <Override PartName="/ppt/slides/_rels/slide20.xml.rels" ContentType="application/vnd.openxmlformats-package.relationships+xml"/>
  <Override PartName="/ppt/slides/_rels/slide12.xml.rels" ContentType="application/vnd.openxmlformats-package.relationships+xml"/>
  <Override PartName="/ppt/slides/slide11.xml" ContentType="application/vnd.openxmlformats-officedocument.presentationml.slide+xml"/>
  <Override PartName="/ppt/slides/slide3.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320493E7-074C-4B64-84D6-6BED47AB1577}" type="slidenum">
              <a:t>&lt;#&gt;</a:t>
            </a:fld>
          </a:p>
        </p:txBody>
      </p:sp>
      <p:sp>
        <p:nvSpPr>
          <p:cNvPr id="4" name="PlaceHolder 3"/>
          <p:cNvSpPr>
            <a:spLocks noGrp="1"/>
          </p:cNvSpPr>
          <p:nvPr>
            <p:ph type="dt" idx="1"/>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32" name="PlaceHolder 2"/>
          <p:cNvSpPr>
            <a:spLocks noGrp="1"/>
          </p:cNvSpPr>
          <p:nvPr>
            <p:ph/>
          </p:nvPr>
        </p:nvSpPr>
        <p:spPr>
          <a:xfrm>
            <a:off x="680400" y="2336760"/>
            <a:ext cx="961344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33" name="PlaceHolder 3"/>
          <p:cNvSpPr>
            <a:spLocks noGrp="1"/>
          </p:cNvSpPr>
          <p:nvPr>
            <p:ph/>
          </p:nvPr>
        </p:nvSpPr>
        <p:spPr>
          <a:xfrm>
            <a:off x="680400" y="4216680"/>
            <a:ext cx="961344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BAF0C9DA-B1C5-4093-8B15-3933613966A3}"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35" name="PlaceHolder 2"/>
          <p:cNvSpPr>
            <a:spLocks noGrp="1"/>
          </p:cNvSpPr>
          <p:nvPr>
            <p:ph/>
          </p:nvPr>
        </p:nvSpPr>
        <p:spPr>
          <a:xfrm>
            <a:off x="680400" y="233676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36" name="PlaceHolder 3"/>
          <p:cNvSpPr>
            <a:spLocks noGrp="1"/>
          </p:cNvSpPr>
          <p:nvPr>
            <p:ph/>
          </p:nvPr>
        </p:nvSpPr>
        <p:spPr>
          <a:xfrm>
            <a:off x="5606640" y="233676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37" name="PlaceHolder 4"/>
          <p:cNvSpPr>
            <a:spLocks noGrp="1"/>
          </p:cNvSpPr>
          <p:nvPr>
            <p:ph/>
          </p:nvPr>
        </p:nvSpPr>
        <p:spPr>
          <a:xfrm>
            <a:off x="680400" y="421668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38" name="PlaceHolder 5"/>
          <p:cNvSpPr>
            <a:spLocks noGrp="1"/>
          </p:cNvSpPr>
          <p:nvPr>
            <p:ph/>
          </p:nvPr>
        </p:nvSpPr>
        <p:spPr>
          <a:xfrm>
            <a:off x="5606640" y="421668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E1FEAAD7-CE88-4CB0-8C49-F4B22D97E96F}" type="slidenum">
              <a:t>&lt;#&gt;</a:t>
            </a:fld>
          </a:p>
        </p:txBody>
      </p:sp>
      <p:sp>
        <p:nvSpPr>
          <p:cNvPr id="9" name="PlaceHolder 8"/>
          <p:cNvSpPr>
            <a:spLocks noGrp="1"/>
          </p:cNvSpPr>
          <p:nvPr>
            <p:ph type="dt" idx="1"/>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40" name="PlaceHolder 2"/>
          <p:cNvSpPr>
            <a:spLocks noGrp="1"/>
          </p:cNvSpPr>
          <p:nvPr>
            <p:ph/>
          </p:nvPr>
        </p:nvSpPr>
        <p:spPr>
          <a:xfrm>
            <a:off x="680400" y="2336760"/>
            <a:ext cx="309528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41" name="PlaceHolder 3"/>
          <p:cNvSpPr>
            <a:spLocks noGrp="1"/>
          </p:cNvSpPr>
          <p:nvPr>
            <p:ph/>
          </p:nvPr>
        </p:nvSpPr>
        <p:spPr>
          <a:xfrm>
            <a:off x="3930840" y="2336760"/>
            <a:ext cx="309528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42" name="PlaceHolder 4"/>
          <p:cNvSpPr>
            <a:spLocks noGrp="1"/>
          </p:cNvSpPr>
          <p:nvPr>
            <p:ph/>
          </p:nvPr>
        </p:nvSpPr>
        <p:spPr>
          <a:xfrm>
            <a:off x="7181280" y="2336760"/>
            <a:ext cx="309528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43" name="PlaceHolder 5"/>
          <p:cNvSpPr>
            <a:spLocks noGrp="1"/>
          </p:cNvSpPr>
          <p:nvPr>
            <p:ph/>
          </p:nvPr>
        </p:nvSpPr>
        <p:spPr>
          <a:xfrm>
            <a:off x="680400" y="4216680"/>
            <a:ext cx="309528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44" name="PlaceHolder 6"/>
          <p:cNvSpPr>
            <a:spLocks noGrp="1"/>
          </p:cNvSpPr>
          <p:nvPr>
            <p:ph/>
          </p:nvPr>
        </p:nvSpPr>
        <p:spPr>
          <a:xfrm>
            <a:off x="3930840" y="4216680"/>
            <a:ext cx="309528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45" name="PlaceHolder 7"/>
          <p:cNvSpPr>
            <a:spLocks noGrp="1"/>
          </p:cNvSpPr>
          <p:nvPr>
            <p:ph/>
          </p:nvPr>
        </p:nvSpPr>
        <p:spPr>
          <a:xfrm>
            <a:off x="7181280" y="4216680"/>
            <a:ext cx="309528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3C6CD2FB-34B9-4AF0-8CF5-31A7673ABE49}" type="slidenum">
              <a:t>&lt;#&gt;</a:t>
            </a:fld>
          </a:p>
        </p:txBody>
      </p:sp>
      <p:sp>
        <p:nvSpPr>
          <p:cNvPr id="11" name="PlaceHolder 10"/>
          <p:cNvSpPr>
            <a:spLocks noGrp="1"/>
          </p:cNvSpPr>
          <p:nvPr>
            <p:ph type="dt" idx="1"/>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11" name="PlaceHolder 2"/>
          <p:cNvSpPr>
            <a:spLocks noGrp="1"/>
          </p:cNvSpPr>
          <p:nvPr>
            <p:ph type="subTitle"/>
          </p:nvPr>
        </p:nvSpPr>
        <p:spPr>
          <a:xfrm>
            <a:off x="680400" y="2336760"/>
            <a:ext cx="9613440" cy="3598920"/>
          </a:xfrm>
          <a:prstGeom prst="rect">
            <a:avLst/>
          </a:prstGeom>
          <a:noFill/>
          <a:ln w="0">
            <a:noFill/>
          </a:ln>
        </p:spPr>
        <p:txBody>
          <a:bodyPr lIns="0" rIns="0" tIns="0" bIns="0" anchor="ctr">
            <a:noAutofit/>
          </a:bodyPr>
          <a:p>
            <a:pPr indent="0" algn="ctr">
              <a:buNone/>
            </a:pPr>
            <a:endParaRPr b="0" lang="en-US" sz="3200" spc="-1" strike="noStrike">
              <a:solidFill>
                <a:srgbClr val="ffffff"/>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4DD6AA41-F08E-4BCE-9754-BD3395CCA1B8}"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13" name="PlaceHolder 2"/>
          <p:cNvSpPr>
            <a:spLocks noGrp="1"/>
          </p:cNvSpPr>
          <p:nvPr>
            <p:ph/>
          </p:nvPr>
        </p:nvSpPr>
        <p:spPr>
          <a:xfrm>
            <a:off x="680400" y="2336760"/>
            <a:ext cx="9613440" cy="359892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A4172E79-92D3-4A67-AE9D-DB513C023F7A}"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15" name="PlaceHolder 2"/>
          <p:cNvSpPr>
            <a:spLocks noGrp="1"/>
          </p:cNvSpPr>
          <p:nvPr>
            <p:ph/>
          </p:nvPr>
        </p:nvSpPr>
        <p:spPr>
          <a:xfrm>
            <a:off x="680400" y="2336760"/>
            <a:ext cx="4691160" cy="359892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16" name="PlaceHolder 3"/>
          <p:cNvSpPr>
            <a:spLocks noGrp="1"/>
          </p:cNvSpPr>
          <p:nvPr>
            <p:ph/>
          </p:nvPr>
        </p:nvSpPr>
        <p:spPr>
          <a:xfrm>
            <a:off x="5606640" y="2336760"/>
            <a:ext cx="4691160" cy="359892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C0A7A5B9-C3B2-4299-90A7-C6464A3F2553}"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50565B49-792A-4F26-805D-B09B75D9E386}"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680400" y="753120"/>
            <a:ext cx="9613440" cy="5010840"/>
          </a:xfrm>
          <a:prstGeom prst="rect">
            <a:avLst/>
          </a:prstGeom>
          <a:noFill/>
          <a:ln w="0">
            <a:noFill/>
          </a:ln>
        </p:spPr>
        <p:txBody>
          <a:bodyPr lIns="0" rIns="0" tIns="0" bIns="0" anchor="ctr">
            <a:noAutofit/>
          </a:bodyPr>
          <a:p>
            <a:pPr algn="ctr"/>
            <a:endParaRPr b="0" lang="en-US" sz="3200" spc="-1" strike="noStrike">
              <a:solidFill>
                <a:srgbClr val="ffffff"/>
              </a:solidFill>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F608E71A-DE75-4C49-9351-DF479064F374}"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20" name="PlaceHolder 2"/>
          <p:cNvSpPr>
            <a:spLocks noGrp="1"/>
          </p:cNvSpPr>
          <p:nvPr>
            <p:ph/>
          </p:nvPr>
        </p:nvSpPr>
        <p:spPr>
          <a:xfrm>
            <a:off x="680400" y="233676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21" name="PlaceHolder 3"/>
          <p:cNvSpPr>
            <a:spLocks noGrp="1"/>
          </p:cNvSpPr>
          <p:nvPr>
            <p:ph/>
          </p:nvPr>
        </p:nvSpPr>
        <p:spPr>
          <a:xfrm>
            <a:off x="5606640" y="2336760"/>
            <a:ext cx="4691160" cy="359892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22" name="PlaceHolder 4"/>
          <p:cNvSpPr>
            <a:spLocks noGrp="1"/>
          </p:cNvSpPr>
          <p:nvPr>
            <p:ph/>
          </p:nvPr>
        </p:nvSpPr>
        <p:spPr>
          <a:xfrm>
            <a:off x="680400" y="421668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455CD20D-07B0-4344-8FE3-15E2D0133987}"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24" name="PlaceHolder 2"/>
          <p:cNvSpPr>
            <a:spLocks noGrp="1"/>
          </p:cNvSpPr>
          <p:nvPr>
            <p:ph/>
          </p:nvPr>
        </p:nvSpPr>
        <p:spPr>
          <a:xfrm>
            <a:off x="680400" y="2336760"/>
            <a:ext cx="4691160" cy="359892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25" name="PlaceHolder 3"/>
          <p:cNvSpPr>
            <a:spLocks noGrp="1"/>
          </p:cNvSpPr>
          <p:nvPr>
            <p:ph/>
          </p:nvPr>
        </p:nvSpPr>
        <p:spPr>
          <a:xfrm>
            <a:off x="5606640" y="233676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26" name="PlaceHolder 4"/>
          <p:cNvSpPr>
            <a:spLocks noGrp="1"/>
          </p:cNvSpPr>
          <p:nvPr>
            <p:ph/>
          </p:nvPr>
        </p:nvSpPr>
        <p:spPr>
          <a:xfrm>
            <a:off x="5606640" y="421668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7A07A1B5-A135-4893-BAFA-D9D942592141}"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80400" y="753120"/>
            <a:ext cx="9613440" cy="108072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rebuchet MS"/>
            </a:endParaRPr>
          </a:p>
        </p:txBody>
      </p:sp>
      <p:sp>
        <p:nvSpPr>
          <p:cNvPr id="28" name="PlaceHolder 2"/>
          <p:cNvSpPr>
            <a:spLocks noGrp="1"/>
          </p:cNvSpPr>
          <p:nvPr>
            <p:ph/>
          </p:nvPr>
        </p:nvSpPr>
        <p:spPr>
          <a:xfrm>
            <a:off x="680400" y="233676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29" name="PlaceHolder 3"/>
          <p:cNvSpPr>
            <a:spLocks noGrp="1"/>
          </p:cNvSpPr>
          <p:nvPr>
            <p:ph/>
          </p:nvPr>
        </p:nvSpPr>
        <p:spPr>
          <a:xfrm>
            <a:off x="5606640" y="2336760"/>
            <a:ext cx="469116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30" name="PlaceHolder 4"/>
          <p:cNvSpPr>
            <a:spLocks noGrp="1"/>
          </p:cNvSpPr>
          <p:nvPr>
            <p:ph/>
          </p:nvPr>
        </p:nvSpPr>
        <p:spPr>
          <a:xfrm>
            <a:off x="680400" y="4216680"/>
            <a:ext cx="9613440" cy="1716480"/>
          </a:xfrm>
          <a:prstGeom prst="rect">
            <a:avLst/>
          </a:prstGeom>
          <a:noFill/>
          <a:ln w="0">
            <a:noFill/>
          </a:ln>
        </p:spPr>
        <p:txBody>
          <a:bodyPr lIns="0" rIns="0" tIns="0" bIns="0" anchor="t">
            <a:normAutofit/>
          </a:bodyPr>
          <a:p>
            <a:pPr indent="0">
              <a:lnSpc>
                <a:spcPct val="90000"/>
              </a:lnSpc>
              <a:spcBef>
                <a:spcPts val="1417"/>
              </a:spcBef>
              <a:buNone/>
            </a:pPr>
            <a:endParaRPr b="0" lang="en-US" sz="2400" spc="-1" strike="noStrike">
              <a:solidFill>
                <a:schemeClr val="dk1"/>
              </a:solidFill>
              <a:latin typeface="Trebuchet MS"/>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6C14DE91-21D5-48B8-BB68-CC6EE69EBB06}" type="slidenum">
              <a:t>&lt;#&gt;</a:t>
            </a:fld>
          </a:p>
        </p:txBody>
      </p:sp>
      <p:sp>
        <p:nvSpPr>
          <p:cNvPr id="8" name="PlaceHolder 7"/>
          <p:cNvSpPr>
            <a:spLocks noGrp="1"/>
          </p:cNvSpPr>
          <p:nvPr>
            <p:ph type="dt" idx="1"/>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 Id="rId9" Type="http://schemas.openxmlformats.org/officeDocument/2006/relationships/slideLayout" Target="../slideLayouts/slideLayout5.xml"/><Relationship Id="rId10" Type="http://schemas.openxmlformats.org/officeDocument/2006/relationships/slideLayout" Target="../slideLayouts/slideLayout6.xml"/><Relationship Id="rId11" Type="http://schemas.openxmlformats.org/officeDocument/2006/relationships/slideLayout" Target="../slideLayouts/slideLayout7.xml"/><Relationship Id="rId12" Type="http://schemas.openxmlformats.org/officeDocument/2006/relationships/slideLayout" Target="../slideLayouts/slideLayout8.xml"/><Relationship Id="rId13" Type="http://schemas.openxmlformats.org/officeDocument/2006/relationships/slideLayout" Target="../slideLayouts/slideLayout9.xml"/><Relationship Id="rId14" Type="http://schemas.openxmlformats.org/officeDocument/2006/relationships/slideLayout" Target="../slideLayouts/slideLayout10.xml"/><Relationship Id="rId15" Type="http://schemas.openxmlformats.org/officeDocument/2006/relationships/slideLayout" Target="../slideLayouts/slideLayout11.xml"/><Relationship Id="rId16"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46628e"/>
            </a:gs>
            <a:gs pos="50000">
              <a:srgbClr val="2c306c"/>
            </a:gs>
            <a:gs pos="100000">
              <a:srgbClr val="291335"/>
            </a:gs>
          </a:gsLst>
          <a:lin ang="2520000"/>
        </a:gradFill>
      </p:bgPr>
    </p:bg>
    <p:spTree>
      <p:nvGrpSpPr>
        <p:cNvPr id="1" name=""/>
        <p:cNvGrpSpPr/>
        <p:nvPr/>
      </p:nvGrpSpPr>
      <p:grpSpPr>
        <a:xfrm>
          <a:off x="0" y="0"/>
          <a:ext cx="0" cy="0"/>
          <a:chOff x="0" y="0"/>
          <a:chExt cx="0" cy="0"/>
        </a:xfrm>
      </p:grpSpPr>
      <p:pic>
        <p:nvPicPr>
          <p:cNvPr id="0" name="Picture 6" descr="hashOverlay-FullResolve.png"/>
          <p:cNvPicPr/>
          <p:nvPr/>
        </p:nvPicPr>
        <p:blipFill>
          <a:blip r:embed="rId2">
            <a:alphaModFix amt="10000"/>
          </a:blip>
          <a:stretch/>
        </p:blipFill>
        <p:spPr>
          <a:xfrm>
            <a:off x="0" y="0"/>
            <a:ext cx="12191760" cy="6857640"/>
          </a:xfrm>
          <a:prstGeom prst="rect">
            <a:avLst/>
          </a:prstGeom>
          <a:ln w="0">
            <a:noFill/>
          </a:ln>
        </p:spPr>
      </p:pic>
      <p:pic>
        <p:nvPicPr>
          <p:cNvPr id="1" name="Picture 6" descr="HD-ShadowLong.png"/>
          <p:cNvPicPr/>
          <p:nvPr/>
        </p:nvPicPr>
        <p:blipFill>
          <a:blip r:embed="rId3"/>
          <a:stretch/>
        </p:blipFill>
        <p:spPr>
          <a:xfrm>
            <a:off x="0" y="4242960"/>
            <a:ext cx="8967600" cy="275760"/>
          </a:xfrm>
          <a:prstGeom prst="rect">
            <a:avLst/>
          </a:prstGeom>
          <a:ln w="0">
            <a:noFill/>
          </a:ln>
        </p:spPr>
      </p:pic>
      <p:pic>
        <p:nvPicPr>
          <p:cNvPr id="2" name="Picture 7" descr="HD-ShadowShort.png"/>
          <p:cNvPicPr/>
          <p:nvPr/>
        </p:nvPicPr>
        <p:blipFill>
          <a:blip r:embed="rId4"/>
          <a:stretch/>
        </p:blipFill>
        <p:spPr>
          <a:xfrm>
            <a:off x="9111600" y="4243680"/>
            <a:ext cx="3076920" cy="276480"/>
          </a:xfrm>
          <a:prstGeom prst="rect">
            <a:avLst/>
          </a:prstGeom>
          <a:ln w="0">
            <a:noFill/>
          </a:ln>
        </p:spPr>
      </p:pic>
      <p:sp>
        <p:nvSpPr>
          <p:cNvPr id="3" name="Rectangle 8"/>
          <p:cNvSpPr/>
          <p:nvPr/>
        </p:nvSpPr>
        <p:spPr>
          <a:xfrm>
            <a:off x="0" y="2590200"/>
            <a:ext cx="8967600" cy="165996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ffffff"/>
              </a:solidFill>
              <a:latin typeface="Arial"/>
            </a:endParaRPr>
          </a:p>
        </p:txBody>
      </p:sp>
      <p:sp>
        <p:nvSpPr>
          <p:cNvPr id="4" name="Rectangle 9"/>
          <p:cNvSpPr/>
          <p:nvPr/>
        </p:nvSpPr>
        <p:spPr>
          <a:xfrm>
            <a:off x="9111600" y="2590200"/>
            <a:ext cx="3076920" cy="1659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5" name="PlaceHolder 1"/>
          <p:cNvSpPr>
            <a:spLocks noGrp="1"/>
          </p:cNvSpPr>
          <p:nvPr>
            <p:ph type="title"/>
          </p:nvPr>
        </p:nvSpPr>
        <p:spPr>
          <a:xfrm>
            <a:off x="680400" y="2733840"/>
            <a:ext cx="8143920" cy="1372680"/>
          </a:xfrm>
          <a:prstGeom prst="rect">
            <a:avLst/>
          </a:prstGeom>
          <a:noFill/>
          <a:ln w="0">
            <a:noFill/>
          </a:ln>
        </p:spPr>
        <p:txBody>
          <a:bodyPr lIns="91440" rIns="91440" tIns="45720" bIns="45720" anchor="b">
            <a:noAutofit/>
          </a:bodyPr>
          <a:p>
            <a:pPr indent="0" algn="r" defTabSz="914400">
              <a:lnSpc>
                <a:spcPct val="90000"/>
              </a:lnSpc>
              <a:buNone/>
            </a:pPr>
            <a:r>
              <a:rPr b="0" lang="en-GB" sz="5400" spc="-1" strike="noStrike">
                <a:solidFill>
                  <a:schemeClr val="dk1"/>
                </a:solidFill>
                <a:latin typeface="Trebuchet MS"/>
              </a:rPr>
              <a:t>Click to edit Master title style</a:t>
            </a:r>
            <a:endParaRPr b="0" lang="en-US" sz="5400" spc="-1" strike="noStrike">
              <a:solidFill>
                <a:schemeClr val="dk1"/>
              </a:solidFill>
              <a:latin typeface="Trebuchet MS"/>
            </a:endParaRPr>
          </a:p>
        </p:txBody>
      </p:sp>
      <p:sp>
        <p:nvSpPr>
          <p:cNvPr id="6" name="PlaceHolder 2"/>
          <p:cNvSpPr>
            <a:spLocks noGrp="1"/>
          </p:cNvSpPr>
          <p:nvPr>
            <p:ph type="dt" idx="1"/>
          </p:nvPr>
        </p:nvSpPr>
        <p:spPr>
          <a:xfrm>
            <a:off x="7551000" y="5936040"/>
            <a:ext cx="2742840" cy="364680"/>
          </a:xfrm>
          <a:prstGeom prst="rect">
            <a:avLst/>
          </a:prstGeom>
          <a:noFill/>
          <a:ln w="0">
            <a:noFill/>
          </a:ln>
        </p:spPr>
        <p:txBody>
          <a:bodyPr lIns="91440" rIns="91440" tIns="45720" bIns="45720" anchor="ctr">
            <a:noAutofit/>
          </a:bodyPr>
          <a:lstStyle>
            <a:lvl1pPr indent="0" algn="r" defTabSz="457200">
              <a:lnSpc>
                <a:spcPct val="100000"/>
              </a:lnSpc>
              <a:buNone/>
              <a:defRPr b="0" lang="en-US" sz="1050" spc="-1" strike="noStrike">
                <a:solidFill>
                  <a:schemeClr val="dk1">
                    <a:tint val="75000"/>
                  </a:schemeClr>
                </a:solidFill>
                <a:latin typeface="Trebuchet MS"/>
              </a:defRPr>
            </a:lvl1pPr>
          </a:lstStyle>
          <a:p>
            <a:pPr indent="0" algn="r" defTabSz="457200">
              <a:lnSpc>
                <a:spcPct val="100000"/>
              </a:lnSpc>
              <a:buNone/>
            </a:pPr>
            <a:r>
              <a:rPr b="0" lang="en-US" sz="1050" spc="-1" strike="noStrike">
                <a:solidFill>
                  <a:schemeClr val="dk1">
                    <a:tint val="75000"/>
                  </a:schemeClr>
                </a:solidFill>
                <a:latin typeface="Trebuchet MS"/>
              </a:rPr>
              <a:t> </a:t>
            </a:r>
            <a:endParaRPr b="0" lang="en-US" sz="1050" spc="-1" strike="noStrike">
              <a:solidFill>
                <a:srgbClr val="ffffff"/>
              </a:solidFill>
              <a:latin typeface="Times New Roman"/>
            </a:endParaRPr>
          </a:p>
        </p:txBody>
      </p:sp>
      <p:sp>
        <p:nvSpPr>
          <p:cNvPr id="7" name="PlaceHolder 3"/>
          <p:cNvSpPr>
            <a:spLocks noGrp="1"/>
          </p:cNvSpPr>
          <p:nvPr>
            <p:ph type="ftr" idx="2"/>
          </p:nvPr>
        </p:nvSpPr>
        <p:spPr>
          <a:xfrm>
            <a:off x="680400" y="5936040"/>
            <a:ext cx="68702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ffffff"/>
                </a:solidFill>
                <a:latin typeface="Times New Roman"/>
              </a:defRPr>
            </a:lvl1pPr>
          </a:lstStyle>
          <a:p>
            <a:pPr indent="0" algn="ctr">
              <a:buNone/>
            </a:pPr>
            <a:r>
              <a:rPr b="0" lang="en-US" sz="1400" spc="-1" strike="noStrike">
                <a:solidFill>
                  <a:srgbClr val="ffffff"/>
                </a:solidFill>
                <a:latin typeface="Times New Roman"/>
              </a:rPr>
              <a:t> </a:t>
            </a:r>
            <a:endParaRPr b="0" lang="en-US" sz="1400" spc="-1" strike="noStrike">
              <a:solidFill>
                <a:srgbClr val="ffffff"/>
              </a:solidFill>
              <a:latin typeface="Times New Roman"/>
            </a:endParaRPr>
          </a:p>
        </p:txBody>
      </p:sp>
      <p:sp>
        <p:nvSpPr>
          <p:cNvPr id="8" name="PlaceHolder 4"/>
          <p:cNvSpPr>
            <a:spLocks noGrp="1"/>
          </p:cNvSpPr>
          <p:nvPr>
            <p:ph type="sldNum" idx="3"/>
          </p:nvPr>
        </p:nvSpPr>
        <p:spPr>
          <a:xfrm>
            <a:off x="9255240" y="2750400"/>
            <a:ext cx="1171440" cy="1356120"/>
          </a:xfrm>
          <a:prstGeom prst="rect">
            <a:avLst/>
          </a:prstGeom>
          <a:noFill/>
          <a:ln w="0">
            <a:noFill/>
          </a:ln>
        </p:spPr>
        <p:txBody>
          <a:bodyPr lIns="91440" rIns="91440" tIns="45720" bIns="45720" anchor="ctr">
            <a:noAutofit/>
          </a:bodyPr>
          <a:lstStyle>
            <a:lvl1pPr indent="0" defTabSz="457200">
              <a:lnSpc>
                <a:spcPct val="100000"/>
              </a:lnSpc>
              <a:buNone/>
              <a:defRPr b="0" lang="en-US" sz="3600" spc="-1" strike="noStrike">
                <a:solidFill>
                  <a:schemeClr val="dk1">
                    <a:tint val="75000"/>
                  </a:schemeClr>
                </a:solidFill>
                <a:latin typeface="Trebuchet MS"/>
              </a:defRPr>
            </a:lvl1pPr>
          </a:lstStyle>
          <a:p>
            <a:pPr indent="0" defTabSz="457200">
              <a:lnSpc>
                <a:spcPct val="100000"/>
              </a:lnSpc>
              <a:buNone/>
            </a:pPr>
            <a:fld id="{75FE251C-4D2D-4352-AB2E-5ED8B45066A3}" type="slidenum">
              <a:rPr b="0" lang="en-US" sz="3600" spc="-1" strike="noStrike">
                <a:solidFill>
                  <a:schemeClr val="dk1">
                    <a:tint val="75000"/>
                  </a:schemeClr>
                </a:solidFill>
                <a:latin typeface="Trebuchet MS"/>
              </a:rPr>
              <a:t>1</a:t>
            </a:fld>
            <a:endParaRPr b="0" lang="en-US" sz="3600" spc="-1" strike="noStrike">
              <a:solidFill>
                <a:srgbClr val="ffffff"/>
              </a:solidFill>
              <a:latin typeface="Times New Roman"/>
            </a:endParaRPr>
          </a:p>
        </p:txBody>
      </p:sp>
      <p:sp>
        <p:nvSpPr>
          <p:cNvPr id="9"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ffffff"/>
              </a:buClr>
              <a:buSzPct val="45000"/>
              <a:buFont typeface="Wingdings" charset="2"/>
              <a:buChar char=""/>
            </a:pPr>
            <a:r>
              <a:rPr b="0" lang="en-US" sz="2400" spc="-1" strike="noStrike">
                <a:solidFill>
                  <a:schemeClr val="dk1"/>
                </a:solidFill>
                <a:latin typeface="Trebuchet MS"/>
              </a:rPr>
              <a:t>Click to edit the outline text format</a:t>
            </a:r>
            <a:endParaRPr b="0" lang="en-US" sz="2400" spc="-1" strike="noStrike">
              <a:solidFill>
                <a:schemeClr val="dk1"/>
              </a:solidFill>
              <a:latin typeface="Trebuchet MS"/>
            </a:endParaRPr>
          </a:p>
          <a:p>
            <a:pPr lvl="1" marL="864000" indent="-324000">
              <a:lnSpc>
                <a:spcPct val="90000"/>
              </a:lnSpc>
              <a:spcBef>
                <a:spcPts val="1134"/>
              </a:spcBef>
              <a:buClr>
                <a:srgbClr val="ffffff"/>
              </a:buClr>
              <a:buSzPct val="75000"/>
              <a:buFont typeface="Symbol" charset="2"/>
              <a:buChar char=""/>
            </a:pPr>
            <a:r>
              <a:rPr b="0" lang="en-US" sz="1800" spc="-1" strike="noStrike">
                <a:solidFill>
                  <a:schemeClr val="dk1"/>
                </a:solidFill>
                <a:latin typeface="Trebuchet MS"/>
              </a:rPr>
              <a:t>Second Outline Level</a:t>
            </a:r>
            <a:endParaRPr b="0" lang="en-US" sz="1800" spc="-1" strike="noStrike">
              <a:solidFill>
                <a:schemeClr val="dk1"/>
              </a:solidFill>
              <a:latin typeface="Trebuchet MS"/>
            </a:endParaRPr>
          </a:p>
          <a:p>
            <a:pPr lvl="2" marL="1296000" indent="-288000">
              <a:lnSpc>
                <a:spcPct val="90000"/>
              </a:lnSpc>
              <a:spcBef>
                <a:spcPts val="850"/>
              </a:spcBef>
              <a:buClr>
                <a:srgbClr val="ffffff"/>
              </a:buClr>
              <a:buSzPct val="45000"/>
              <a:buFont typeface="Wingdings" charset="2"/>
              <a:buChar char=""/>
            </a:pPr>
            <a:r>
              <a:rPr b="0" lang="en-US" sz="1600" spc="-1" strike="noStrike">
                <a:solidFill>
                  <a:schemeClr val="dk1"/>
                </a:solidFill>
                <a:latin typeface="Trebuchet MS"/>
              </a:rPr>
              <a:t>Third Outline Level</a:t>
            </a:r>
            <a:endParaRPr b="0" lang="en-US" sz="1600" spc="-1" strike="noStrike">
              <a:solidFill>
                <a:schemeClr val="dk1"/>
              </a:solidFill>
              <a:latin typeface="Trebuchet MS"/>
            </a:endParaRPr>
          </a:p>
          <a:p>
            <a:pPr lvl="3" marL="1728000" indent="-216000">
              <a:lnSpc>
                <a:spcPct val="90000"/>
              </a:lnSpc>
              <a:spcBef>
                <a:spcPts val="567"/>
              </a:spcBef>
              <a:buClr>
                <a:srgbClr val="ffffff"/>
              </a:buClr>
              <a:buSzPct val="75000"/>
              <a:buFont typeface="Symbol" charset="2"/>
              <a:buChar char=""/>
            </a:pPr>
            <a:r>
              <a:rPr b="0" lang="en-US" sz="1600" spc="-1" strike="noStrike">
                <a:solidFill>
                  <a:schemeClr val="dk1"/>
                </a:solidFill>
                <a:latin typeface="Trebuchet MS"/>
              </a:rPr>
              <a:t>Fourth Outline Level</a:t>
            </a:r>
            <a:endParaRPr b="0" lang="en-US" sz="1600" spc="-1" strike="noStrike">
              <a:solidFill>
                <a:schemeClr val="dk1"/>
              </a:solidFill>
              <a:latin typeface="Trebuchet MS"/>
            </a:endParaRPr>
          </a:p>
          <a:p>
            <a:pPr lvl="4" marL="2160000" indent="-216000">
              <a:lnSpc>
                <a:spcPct val="90000"/>
              </a:lnSpc>
              <a:spcBef>
                <a:spcPts val="283"/>
              </a:spcBef>
              <a:buClr>
                <a:srgbClr val="ffffff"/>
              </a:buClr>
              <a:buSzPct val="45000"/>
              <a:buFont typeface="Wingdings" charset="2"/>
              <a:buChar char=""/>
            </a:pPr>
            <a:r>
              <a:rPr b="0" lang="en-US" sz="2000" spc="-1" strike="noStrike">
                <a:solidFill>
                  <a:schemeClr val="dk1"/>
                </a:solidFill>
                <a:latin typeface="Trebuchet MS"/>
              </a:rPr>
              <a:t>Fifth Outline Level</a:t>
            </a:r>
            <a:endParaRPr b="0" lang="en-US" sz="2000" spc="-1" strike="noStrike">
              <a:solidFill>
                <a:schemeClr val="dk1"/>
              </a:solidFill>
              <a:latin typeface="Trebuchet MS"/>
            </a:endParaRPr>
          </a:p>
          <a:p>
            <a:pPr lvl="5" marL="2592000" indent="-216000">
              <a:lnSpc>
                <a:spcPct val="90000"/>
              </a:lnSpc>
              <a:spcBef>
                <a:spcPts val="283"/>
              </a:spcBef>
              <a:buClr>
                <a:srgbClr val="ffffff"/>
              </a:buClr>
              <a:buSzPct val="45000"/>
              <a:buFont typeface="Wingdings" charset="2"/>
              <a:buChar char=""/>
            </a:pPr>
            <a:r>
              <a:rPr b="0" lang="en-US" sz="2000" spc="-1" strike="noStrike">
                <a:solidFill>
                  <a:schemeClr val="dk1"/>
                </a:solidFill>
                <a:latin typeface="Trebuchet MS"/>
              </a:rPr>
              <a:t>Sixth Outline Level</a:t>
            </a:r>
            <a:endParaRPr b="0" lang="en-US" sz="2000" spc="-1" strike="noStrike">
              <a:solidFill>
                <a:schemeClr val="dk1"/>
              </a:solidFill>
              <a:latin typeface="Trebuchet MS"/>
            </a:endParaRPr>
          </a:p>
          <a:p>
            <a:pPr lvl="6" marL="3024000" indent="-216000">
              <a:lnSpc>
                <a:spcPct val="90000"/>
              </a:lnSpc>
              <a:spcBef>
                <a:spcPts val="283"/>
              </a:spcBef>
              <a:buClr>
                <a:srgbClr val="ffffff"/>
              </a:buClr>
              <a:buSzPct val="45000"/>
              <a:buFont typeface="Wingdings" charset="2"/>
              <a:buChar char=""/>
            </a:pPr>
            <a:r>
              <a:rPr b="0" lang="en-US" sz="2000" spc="-1" strike="noStrike">
                <a:solidFill>
                  <a:schemeClr val="dk1"/>
                </a:solidFill>
                <a:latin typeface="Trebuchet MS"/>
              </a:rPr>
              <a:t>Seventh Outline Level</a:t>
            </a:r>
            <a:endParaRPr b="0" lang="en-US" sz="2000" spc="-1" strike="noStrike">
              <a:solidFill>
                <a:schemeClr val="dk1"/>
              </a:solidFill>
              <a:latin typeface="Trebuchet MS"/>
            </a:endParaRPr>
          </a:p>
        </p:txBody>
      </p:sp>
    </p:spTree>
  </p:cSld>
  <p:clrMap bg1="lt1" bg2="lt2" tx1="dk1" tx2="dk2" accent1="accent1" accent2="accent2" accent3="accent3" accent4="accent4" accent5="accent5" accent6="accent6" hlink="hlink" folHlink="folHlink"/>
  <p:sldLayoutIdLst>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 name="PlaceHolder 1"/>
          <p:cNvSpPr>
            <a:spLocks noGrp="1"/>
          </p:cNvSpPr>
          <p:nvPr>
            <p:ph type="title"/>
          </p:nvPr>
        </p:nvSpPr>
        <p:spPr>
          <a:xfrm>
            <a:off x="680400" y="2733840"/>
            <a:ext cx="8143920" cy="1372680"/>
          </a:xfrm>
          <a:prstGeom prst="rect">
            <a:avLst/>
          </a:prstGeom>
          <a:noFill/>
          <a:ln w="0">
            <a:noFill/>
          </a:ln>
        </p:spPr>
        <p:txBody>
          <a:bodyPr lIns="91440" rIns="91440" tIns="45720" bIns="45720" anchor="b">
            <a:noAutofit/>
          </a:bodyPr>
          <a:p>
            <a:pPr indent="0" algn="r" defTabSz="914400">
              <a:lnSpc>
                <a:spcPct val="90000"/>
              </a:lnSpc>
              <a:buNone/>
            </a:pPr>
            <a:r>
              <a:rPr b="0" lang="en-US" sz="5400" spc="-1" strike="noStrike">
                <a:solidFill>
                  <a:schemeClr val="dk1"/>
                </a:solidFill>
                <a:latin typeface="Trebuchet MS"/>
              </a:rPr>
              <a:t>Unit 3</a:t>
            </a:r>
            <a:endParaRPr b="0" lang="en-US" sz="5400" spc="-1" strike="noStrike">
              <a:solidFill>
                <a:schemeClr val="dk1"/>
              </a:solidFill>
              <a:latin typeface="Trebuchet MS"/>
            </a:endParaRPr>
          </a:p>
        </p:txBody>
      </p:sp>
      <p:sp>
        <p:nvSpPr>
          <p:cNvPr id="47" name="PlaceHolder 2"/>
          <p:cNvSpPr>
            <a:spLocks noGrp="1"/>
          </p:cNvSpPr>
          <p:nvPr>
            <p:ph type="subTitle"/>
          </p:nvPr>
        </p:nvSpPr>
        <p:spPr>
          <a:xfrm>
            <a:off x="680400" y="4394160"/>
            <a:ext cx="8143920" cy="1117440"/>
          </a:xfrm>
          <a:prstGeom prst="rect">
            <a:avLst/>
          </a:prstGeom>
          <a:noFill/>
          <a:ln w="0">
            <a:noFill/>
          </a:ln>
        </p:spPr>
        <p:txBody>
          <a:bodyPr lIns="91440" rIns="91440" tIns="45720" bIns="45720" anchor="t">
            <a:noAutofit/>
          </a:bodyPr>
          <a:p>
            <a:pPr indent="0" algn="ctr">
              <a:buNone/>
            </a:pPr>
            <a:endParaRPr b="0" lang="en-US" sz="20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Police and Detective Training Schools</a:t>
            </a:r>
            <a:endParaRPr b="0" lang="en-US" sz="3600" spc="-1" strike="noStrike">
              <a:solidFill>
                <a:schemeClr val="dk1"/>
              </a:solidFill>
              <a:latin typeface="Trebuchet MS"/>
            </a:endParaRPr>
          </a:p>
        </p:txBody>
      </p:sp>
      <p:sp>
        <p:nvSpPr>
          <p:cNvPr id="68" name="PlaceHolder 2"/>
          <p:cNvSpPr>
            <a:spLocks noGrp="1"/>
          </p:cNvSpPr>
          <p:nvPr>
            <p:ph/>
          </p:nvPr>
        </p:nvSpPr>
        <p:spPr>
          <a:xfrm>
            <a:off x="347760" y="2309040"/>
            <a:ext cx="11317320" cy="4230000"/>
          </a:xfrm>
          <a:prstGeom prst="rect">
            <a:avLst/>
          </a:prstGeom>
          <a:noFill/>
          <a:ln w="0">
            <a:noFill/>
          </a:ln>
        </p:spPr>
        <p:txBody>
          <a:bodyPr lIns="91440" rIns="91440" tIns="45720" bIns="45720" anchor="t">
            <a:normAutofit fontScale="90381"/>
          </a:bodyPr>
          <a:p>
            <a:pPr marL="228600" indent="-228600" algn="just" defTabSz="914400">
              <a:lnSpc>
                <a:spcPct val="90000"/>
              </a:lnSpc>
              <a:spcBef>
                <a:spcPts val="1001"/>
              </a:spcBef>
              <a:buClr>
                <a:srgbClr val="ffffff"/>
              </a:buClr>
              <a:buFont typeface="Arial"/>
              <a:buChar char="•"/>
            </a:pPr>
            <a:r>
              <a:rPr b="1" i="1" lang="en-US" sz="2400" spc="-1" strike="noStrike" u="sng">
                <a:solidFill>
                  <a:schemeClr val="dk1"/>
                </a:solidFill>
                <a:uFillTx/>
                <a:latin typeface="Trebuchet MS"/>
              </a:rPr>
              <a:t>Central Detective Training School at Calcutta:</a:t>
            </a:r>
            <a:endParaRPr b="0" lang="en-US" sz="24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US" sz="2000" spc="-1" strike="noStrike">
                <a:solidFill>
                  <a:schemeClr val="dk1"/>
                </a:solidFill>
                <a:latin typeface="Trebuchet MS"/>
              </a:rPr>
              <a:t>CDTS, Calcutta, a premier detective training school in India, was established in the year 1956 and was co-located with CFPB, Calcutta.</a:t>
            </a:r>
            <a:endParaRPr b="0" lang="en-US" sz="20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US" sz="2000" spc="-1" strike="noStrike">
                <a:solidFill>
                  <a:schemeClr val="dk1"/>
                </a:solidFill>
                <a:latin typeface="Trebuchet MS"/>
              </a:rPr>
              <a:t>The aim of establishing such a school was to impart training in the scientific investigation of crimes like drug abuse, terrorism, explosion, crime against women, investigation of road accidents, and enforcement of traffic laws, etc. to the trainee from police, Armed forces, and Paramilitary organizations. </a:t>
            </a:r>
            <a:endParaRPr b="0" lang="en-US" sz="20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US" sz="2000" spc="-1" strike="noStrike">
                <a:solidFill>
                  <a:schemeClr val="dk1"/>
                </a:solidFill>
                <a:latin typeface="Trebuchet MS"/>
              </a:rPr>
              <a:t>Police officers from neighboring countries like Nepal, Sri Lanka, etc. were also able to get training under Colombo Plan.</a:t>
            </a:r>
            <a:endParaRPr b="0" lang="en-US" sz="20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CDTS at Hyderabad and Chandigarh:</a:t>
            </a:r>
            <a:endParaRPr b="0" lang="en-US" sz="24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US" sz="2000" spc="-1" strike="noStrike">
                <a:solidFill>
                  <a:schemeClr val="dk1"/>
                </a:solidFill>
                <a:latin typeface="Trebuchet MS"/>
              </a:rPr>
              <a:t>The Central Detective Training School, Hyderabad was established in 1964, on the pattern of the CDTS, Calcutta, followed by another one at Chandigarh, during the period of 1973.</a:t>
            </a:r>
            <a:endParaRPr b="0" lang="en-US" sz="20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US" sz="2000" spc="-1" strike="noStrike">
                <a:solidFill>
                  <a:schemeClr val="dk1"/>
                </a:solidFill>
                <a:latin typeface="Trebuchet MS"/>
              </a:rPr>
              <a:t>Their chief objective was to train effective police personnel in up-to-date scientific techniques of crime investigation, with ab opinion to expand their professional standard and efficiency.</a:t>
            </a:r>
            <a:endParaRPr b="0" lang="en-US" sz="20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National Investigation Agency (NIA)</a:t>
            </a:r>
            <a:endParaRPr b="0" lang="en-US" sz="3600" spc="-1" strike="noStrike">
              <a:solidFill>
                <a:schemeClr val="dk1"/>
              </a:solidFill>
              <a:latin typeface="Trebuchet MS"/>
            </a:endParaRPr>
          </a:p>
        </p:txBody>
      </p:sp>
      <p:sp>
        <p:nvSpPr>
          <p:cNvPr id="70" name="PlaceHolder 2"/>
          <p:cNvSpPr>
            <a:spLocks noGrp="1"/>
          </p:cNvSpPr>
          <p:nvPr>
            <p:ph/>
          </p:nvPr>
        </p:nvSpPr>
        <p:spPr>
          <a:xfrm>
            <a:off x="318960" y="2273040"/>
            <a:ext cx="11546640" cy="4191120"/>
          </a:xfrm>
          <a:prstGeom prst="rect">
            <a:avLst/>
          </a:prstGeom>
          <a:noFill/>
          <a:ln w="0">
            <a:noFill/>
          </a:ln>
        </p:spPr>
        <p:txBody>
          <a:bodyPr lIns="91440" rIns="91440" tIns="45720" bIns="45720" anchor="t">
            <a:normAutofit fontScale="98294" lnSpcReduction="10000"/>
          </a:bodyPr>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 Sans"/>
              </a:rPr>
              <a:t>Over the past several years, India has been the victim of large scale terrorism sponsored from across the borders. There have been innumerable incidents of terrorist attacks, not only in the militancy and insurgency affected areas and areas affected by Left Wing Extremism, but also in the form of terrorist attacks and bomb blasts, etc., in various parts of the hinterland and major cities, etc.</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 Sans"/>
              </a:rPr>
              <a:t>A large number of such incidents are found to have complex inter-State and international linkages, and possible connection with other activities like the smuggling of arms and drugs, pushing in and circulation of fake Indian currency, infiltration from across the borders, etc. keeping all these in view, it was felt that there was a need for setting up of an Agency at the Central level for investigation of offences related to terrorism and certain other Acts, which have national ramifications</a:t>
            </a: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National Investigation Agency (NIA)</a:t>
            </a:r>
            <a:endParaRPr b="0" lang="en-US" sz="3600" spc="-1" strike="noStrike">
              <a:solidFill>
                <a:schemeClr val="dk1"/>
              </a:solidFill>
              <a:latin typeface="Trebuchet MS"/>
            </a:endParaRPr>
          </a:p>
        </p:txBody>
      </p:sp>
      <p:sp>
        <p:nvSpPr>
          <p:cNvPr id="72" name="PlaceHolder 2"/>
          <p:cNvSpPr>
            <a:spLocks noGrp="1"/>
          </p:cNvSpPr>
          <p:nvPr>
            <p:ph/>
          </p:nvPr>
        </p:nvSpPr>
        <p:spPr>
          <a:xfrm>
            <a:off x="318960" y="2273040"/>
            <a:ext cx="11546640" cy="4191120"/>
          </a:xfrm>
          <a:prstGeom prst="rect">
            <a:avLst/>
          </a:prstGeom>
          <a:noFill/>
          <a:ln w="0">
            <a:noFill/>
          </a:ln>
        </p:spPr>
        <p:txBody>
          <a:bodyPr lIns="91440" rIns="91440" tIns="45720" bIns="45720" anchor="t">
            <a:normAutofit fontScale="98294" lnSpcReduction="10000"/>
          </a:bodyPr>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 Sans"/>
              </a:rPr>
              <a:t>The Government after due consideration and examination of the issues involved proposed to enact legislation to make provisions for the establishment of a National Investigation Agency in a concurrent jurisdiction framework, with provisions for taking up specific cases under specific Acts for investigation.</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 Sans"/>
              </a:rPr>
              <a:t>Accordingly, the NIA Act was enacted on 31-12-08 and the National Investigation Agency (NIA) was born. At present, NIA is functioning as the Central Counter Terrorism Law Enforcement Agency in India.</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 Sans"/>
              </a:rPr>
              <a:t>NIA has registered and investigated 315 cases as of 05.02.2020. After the submission of charge sheets, 60 cases have been finally or partially decided in trial. Of these, 54 cases have ended in conviction giving NIA an enviable conviction percentage of 90%.</a:t>
            </a: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148680" y="753120"/>
            <a:ext cx="1044252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Crime and Criminal Tracking Network &amp; Systems (CCNTS)</a:t>
            </a:r>
            <a:endParaRPr b="0" lang="en-US" sz="3600" spc="-1" strike="noStrike">
              <a:solidFill>
                <a:schemeClr val="dk1"/>
              </a:solidFill>
              <a:latin typeface="Trebuchet MS"/>
            </a:endParaRPr>
          </a:p>
        </p:txBody>
      </p:sp>
      <p:sp>
        <p:nvSpPr>
          <p:cNvPr id="74" name="PlaceHolder 2"/>
          <p:cNvSpPr>
            <a:spLocks noGrp="1"/>
          </p:cNvSpPr>
          <p:nvPr>
            <p:ph/>
          </p:nvPr>
        </p:nvSpPr>
        <p:spPr>
          <a:xfrm>
            <a:off x="5306760" y="2353680"/>
            <a:ext cx="6709320" cy="3750480"/>
          </a:xfrm>
          <a:prstGeom prst="rect">
            <a:avLst/>
          </a:prstGeom>
          <a:noFill/>
          <a:ln w="0">
            <a:noFill/>
          </a:ln>
        </p:spPr>
        <p:txBody>
          <a:bodyPr lIns="91440" rIns="91440" tIns="45720" bIns="45720" anchor="t">
            <a:normAutofit fontScale="84133"/>
          </a:bodyPr>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arial"/>
              </a:rPr>
              <a:t>A planning scheme conceived in the light of the experience of a non-plan scheme namely – Common Integrated Police Application (CIPA).</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arial"/>
              </a:rPr>
              <a:t>CCTNS is a Mission Mode Project under the National e-Governance Plan (NeGP) of Govt. of India.</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arial"/>
              </a:rPr>
              <a:t>CCTNS aims at creating a comprehensive and integrated system for enhancing the efficiency and effectiveness of policing through adopting of principle of e-Governance and the creation of nationwide networking infrastructure for the evolution of an IT-enabled-state-of-the-art tracking system around the 'Investigation of crime and detection of criminals.</a:t>
            </a:r>
            <a:endParaRPr b="0" lang="en-US" sz="2400" spc="-1" strike="noStrike">
              <a:solidFill>
                <a:schemeClr val="dk1"/>
              </a:solidFill>
              <a:latin typeface="Trebuchet MS"/>
            </a:endParaRPr>
          </a:p>
          <a:p>
            <a:pPr indent="0" algn="just" defTabSz="914400">
              <a:lnSpc>
                <a:spcPct val="90000"/>
              </a:lnSpc>
              <a:spcBef>
                <a:spcPts val="1001"/>
              </a:spcBef>
              <a:buNone/>
            </a:pPr>
            <a:endParaRPr b="0" lang="en-US" sz="2400" spc="-1" strike="noStrike">
              <a:solidFill>
                <a:schemeClr val="dk1"/>
              </a:solidFill>
              <a:latin typeface="Trebuchet MS"/>
            </a:endParaRPr>
          </a:p>
        </p:txBody>
      </p:sp>
      <p:pic>
        <p:nvPicPr>
          <p:cNvPr id="75" name="Picture 2" descr=""/>
          <p:cNvPicPr/>
          <p:nvPr/>
        </p:nvPicPr>
        <p:blipFill>
          <a:blip r:embed="rId1"/>
          <a:stretch/>
        </p:blipFill>
        <p:spPr>
          <a:xfrm>
            <a:off x="175680" y="2353680"/>
            <a:ext cx="4825800" cy="361908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PlaceHolder 1"/>
          <p:cNvSpPr>
            <a:spLocks noGrp="1"/>
          </p:cNvSpPr>
          <p:nvPr>
            <p:ph type="title"/>
          </p:nvPr>
        </p:nvSpPr>
        <p:spPr>
          <a:xfrm>
            <a:off x="-148680" y="753120"/>
            <a:ext cx="1044252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Crime and Criminal Tracking Network &amp; Systems (CCNTS)</a:t>
            </a:r>
            <a:endParaRPr b="0" lang="en-US" sz="3600" spc="-1" strike="noStrike">
              <a:solidFill>
                <a:schemeClr val="dk1"/>
              </a:solidFill>
              <a:latin typeface="Trebuchet MS"/>
            </a:endParaRPr>
          </a:p>
        </p:txBody>
      </p:sp>
      <p:sp>
        <p:nvSpPr>
          <p:cNvPr id="77" name="PlaceHolder 2"/>
          <p:cNvSpPr>
            <a:spLocks noGrp="1"/>
          </p:cNvSpPr>
          <p:nvPr>
            <p:ph/>
          </p:nvPr>
        </p:nvSpPr>
        <p:spPr>
          <a:xfrm>
            <a:off x="276480" y="2353680"/>
            <a:ext cx="11739240" cy="3750480"/>
          </a:xfrm>
          <a:prstGeom prst="rect">
            <a:avLst/>
          </a:prstGeom>
          <a:noFill/>
          <a:ln w="0">
            <a:noFill/>
          </a:ln>
        </p:spPr>
        <p:txBody>
          <a:bodyPr lIns="91440" rIns="91440" tIns="45720" bIns="45720" anchor="t">
            <a:normAutofit fontScale="96628"/>
          </a:bodyPr>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arial"/>
              </a:rPr>
              <a:t>CCIS (Centralized Circular Information System) was primarily an initiative to create crime- and criminals-related database that can be used for crime monitoring by monitoring agencies such as the National Crime Records Bureau (NCRB), State Crime Records Bureaus (SCRBx), and District Crime Records Bureaus (DCRBx), and to facilitate statistical analysis of crime and criminals related information with the States and monitoring agencies.</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arial"/>
              </a:rPr>
              <a:t>Now, CCIS data is used for publishing online reports such as Missing person reports and is also used as the basis for online query facilities that are available through the NCRB website. In addition, it is also used by NCRB to publish an annual nationwide Crime Report. CCIS focuses exclusively on Crime and Criminals information and does not address the other aspects of Police functioning.</a:t>
            </a:r>
            <a:endParaRPr b="0" lang="en-US" sz="2400" spc="-1" strike="noStrike">
              <a:solidFill>
                <a:schemeClr val="dk1"/>
              </a:solidFill>
              <a:latin typeface="Trebuchet MS"/>
            </a:endParaRPr>
          </a:p>
          <a:p>
            <a:pPr indent="0" algn="just" defTabSz="914400">
              <a:lnSpc>
                <a:spcPct val="90000"/>
              </a:lnSpc>
              <a:spcBef>
                <a:spcPts val="1001"/>
              </a:spcBef>
              <a:buNone/>
            </a:pP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PlaceHolder 1"/>
          <p:cNvSpPr>
            <a:spLocks noGrp="1"/>
          </p:cNvSpPr>
          <p:nvPr>
            <p:ph type="title"/>
          </p:nvPr>
        </p:nvSpPr>
        <p:spPr>
          <a:xfrm>
            <a:off x="0" y="753120"/>
            <a:ext cx="1044828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Bureau of Police Public Research &amp; Development</a:t>
            </a:r>
            <a:endParaRPr b="0" lang="en-US" sz="3600" spc="-1" strike="noStrike">
              <a:solidFill>
                <a:schemeClr val="dk1"/>
              </a:solidFill>
              <a:latin typeface="Trebuchet MS"/>
            </a:endParaRPr>
          </a:p>
        </p:txBody>
      </p:sp>
      <p:sp>
        <p:nvSpPr>
          <p:cNvPr id="79" name="PlaceHolder 2"/>
          <p:cNvSpPr>
            <a:spLocks noGrp="1"/>
          </p:cNvSpPr>
          <p:nvPr>
            <p:ph/>
          </p:nvPr>
        </p:nvSpPr>
        <p:spPr>
          <a:xfrm>
            <a:off x="216360" y="2211480"/>
            <a:ext cx="11759400" cy="5273280"/>
          </a:xfrm>
          <a:prstGeom prst="rect">
            <a:avLst/>
          </a:prstGeom>
          <a:noFill/>
          <a:ln w="0">
            <a:noFill/>
          </a:ln>
        </p:spPr>
        <p:txBody>
          <a:bodyPr lIns="91440" rIns="91440" tIns="45720" bIns="45720" anchor="t">
            <a:normAutofit/>
          </a:bodyPr>
          <a:p>
            <a:pPr marL="228600" indent="-228600" algn="just" defTabSz="914400">
              <a:lnSpc>
                <a:spcPct val="90000"/>
              </a:lnSpc>
              <a:spcBef>
                <a:spcPts val="1001"/>
              </a:spcBef>
              <a:buClr>
                <a:srgbClr val="ffffff"/>
              </a:buClr>
              <a:buFont typeface="Arial"/>
              <a:buChar char="•"/>
            </a:pPr>
            <a:r>
              <a:rPr b="0" lang="en-IN" sz="2000" spc="-1" strike="noStrike">
                <a:solidFill>
                  <a:schemeClr val="dk1"/>
                </a:solidFill>
                <a:latin typeface="TimesNewRomanPSMT"/>
              </a:rPr>
              <a:t>The Bureau of Police Research &amp; Development (BPR&amp;D) was set up in 1970 to identify the needs and problems of the police in the country, undertake research projects and studies, and suggest modalities to overcome problems and challenges and meet the needs and requirements of the police. </a:t>
            </a:r>
            <a:endParaRPr b="0" lang="en-US" sz="20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000" spc="-1" strike="noStrike">
                <a:solidFill>
                  <a:schemeClr val="dk1"/>
                </a:solidFill>
                <a:latin typeface="TimesNewRomanPSMT"/>
              </a:rPr>
              <a:t>It was also mandated to keep abreast of the latest developments in the fields of science and technology, both in India and abroad, with a view to promoting the use of appropriate technology in police work </a:t>
            </a:r>
            <a:endParaRPr b="0" lang="en-US" sz="20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000" spc="-1" strike="noStrike">
                <a:solidFill>
                  <a:schemeClr val="dk1"/>
                </a:solidFill>
                <a:latin typeface="TimesNewRomanPSMT"/>
              </a:rPr>
              <a:t>Over the years, the BPR&amp;D has also been entrusted with the responsibility of monitoring the training needs and quality of training in the States and Central Police Organisations, and providing assistance for the same, as also assisting the States in modernization of the State Police Forces and Correctional Administration. </a:t>
            </a:r>
            <a:endParaRPr b="0" lang="en-US" sz="20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000" spc="-1" strike="noStrike">
                <a:solidFill>
                  <a:schemeClr val="dk1"/>
                </a:solidFill>
                <a:latin typeface="TimesNewRomanPSMT"/>
              </a:rPr>
              <a:t>In the process, the BPR&amp;D has also been tasked to assist the Ministry of Home Affairs and the CPFs, etc., in the development of Standards, Quality Requirements (QRs), etc., with respect to various types of equipments and items pertaining to infrastructure. </a:t>
            </a:r>
            <a:endParaRPr b="0" lang="en-US" sz="20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000" spc="-1" strike="noStrike">
                <a:solidFill>
                  <a:schemeClr val="dk1"/>
                </a:solidFill>
                <a:latin typeface="TimesNewRomanPSMT"/>
              </a:rPr>
              <a:t>More recently, the BPR&amp;D has also been entrusted with the responsibility of anchoring and coordinating the work of the National Police Mission . </a:t>
            </a:r>
            <a:endParaRPr b="0" lang="en-US" sz="20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0" y="753120"/>
            <a:ext cx="1044828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Directorate of Forensic Sciences</a:t>
            </a:r>
            <a:endParaRPr b="0" lang="en-US" sz="3600" spc="-1" strike="noStrike">
              <a:solidFill>
                <a:schemeClr val="dk1"/>
              </a:solidFill>
              <a:latin typeface="Trebuchet MS"/>
            </a:endParaRPr>
          </a:p>
        </p:txBody>
      </p:sp>
      <p:sp>
        <p:nvSpPr>
          <p:cNvPr id="81" name="PlaceHolder 2"/>
          <p:cNvSpPr>
            <a:spLocks noGrp="1"/>
          </p:cNvSpPr>
          <p:nvPr>
            <p:ph/>
          </p:nvPr>
        </p:nvSpPr>
        <p:spPr>
          <a:xfrm>
            <a:off x="680400" y="2336760"/>
            <a:ext cx="9613440" cy="3598920"/>
          </a:xfrm>
          <a:prstGeom prst="rect">
            <a:avLst/>
          </a:prstGeom>
          <a:noFill/>
          <a:ln w="0">
            <a:noFill/>
          </a:ln>
        </p:spPr>
        <p:txBody>
          <a:bodyPr lIns="91440" rIns="91440" tIns="45720" bIns="45720" anchor="t">
            <a:noAutofit/>
          </a:bodyPr>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The Directorate of Forensic Science services (DFSS) was created in the year 2002 by Ministry of Home Affairs, Govt. of India, after the bifurcation from BPR&amp;D, based on the recommendations of National Human Rights Commission and Padmanabhaiah Committee on Police Reforms.</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Founder M S Rao.</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It was headed by Director-cum-Chief Forensic Scientist. It has six Central Forensic Science Laboratories under its control located at Chandigarh, Kolkata, Hyderabad, Pune, Guwahati, and Bhopal.</a:t>
            </a:r>
            <a:endParaRPr b="0" lang="en-US" sz="2400" spc="-1" strike="noStrike">
              <a:solidFill>
                <a:schemeClr val="dk1"/>
              </a:solidFill>
              <a:latin typeface="Trebuchet MS"/>
            </a:endParaRPr>
          </a:p>
          <a:p>
            <a:pPr indent="0" defTabSz="914400">
              <a:lnSpc>
                <a:spcPct val="90000"/>
              </a:lnSpc>
              <a:spcBef>
                <a:spcPts val="1001"/>
              </a:spcBef>
              <a:buNone/>
            </a:pP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0" y="753120"/>
            <a:ext cx="1044828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Directorate of Forensic Sciences</a:t>
            </a:r>
            <a:endParaRPr b="0" lang="en-US" sz="3600" spc="-1" strike="noStrike">
              <a:solidFill>
                <a:schemeClr val="dk1"/>
              </a:solidFill>
              <a:latin typeface="Trebuchet MS"/>
            </a:endParaRPr>
          </a:p>
        </p:txBody>
      </p:sp>
      <p:sp>
        <p:nvSpPr>
          <p:cNvPr id="83" name="PlaceHolder 2"/>
          <p:cNvSpPr>
            <a:spLocks noGrp="1"/>
          </p:cNvSpPr>
          <p:nvPr>
            <p:ph/>
          </p:nvPr>
        </p:nvSpPr>
        <p:spPr>
          <a:xfrm>
            <a:off x="680400" y="2336760"/>
            <a:ext cx="9613440" cy="359892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DFSS Controls forensic science laboratories and GEQDs.</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Roles:</a:t>
            </a:r>
            <a:endParaRPr b="0" lang="en-US" sz="2400" spc="-1" strike="noStrike">
              <a:solidFill>
                <a:schemeClr val="dk1"/>
              </a:solidFill>
              <a:latin typeface="Trebuchet MS"/>
            </a:endParaRPr>
          </a:p>
          <a:p>
            <a:pPr lvl="1" marL="685800" indent="-228600" defTabSz="914400">
              <a:lnSpc>
                <a:spcPct val="90000"/>
              </a:lnSpc>
              <a:spcBef>
                <a:spcPts val="499"/>
              </a:spcBef>
              <a:buClr>
                <a:srgbClr val="ffffff"/>
              </a:buClr>
              <a:buFont typeface="Arial"/>
              <a:buChar char="•"/>
            </a:pPr>
            <a:r>
              <a:rPr b="0" lang="en-US" sz="2000" spc="-1" strike="noStrike">
                <a:solidFill>
                  <a:schemeClr val="dk1"/>
                </a:solidFill>
                <a:latin typeface="Trebuchet MS"/>
              </a:rPr>
              <a:t>Training for those involved in justice delivery.</a:t>
            </a:r>
            <a:endParaRPr b="0" lang="en-US" sz="2000" spc="-1" strike="noStrike">
              <a:solidFill>
                <a:schemeClr val="dk1"/>
              </a:solidFill>
              <a:latin typeface="Trebuchet MS"/>
            </a:endParaRPr>
          </a:p>
          <a:p>
            <a:pPr lvl="1" marL="685800" indent="-228600" defTabSz="914400">
              <a:lnSpc>
                <a:spcPct val="90000"/>
              </a:lnSpc>
              <a:spcBef>
                <a:spcPts val="499"/>
              </a:spcBef>
              <a:buClr>
                <a:srgbClr val="ffffff"/>
              </a:buClr>
              <a:buFont typeface="Arial"/>
              <a:buChar char="•"/>
            </a:pPr>
            <a:r>
              <a:rPr b="0" lang="en-US" sz="2000" spc="-1" strike="noStrike">
                <a:solidFill>
                  <a:schemeClr val="dk1"/>
                </a:solidFill>
                <a:latin typeface="Trebuchet MS"/>
              </a:rPr>
              <a:t>Scientific aid.</a:t>
            </a:r>
            <a:endParaRPr b="0" lang="en-US" sz="2000" spc="-1" strike="noStrike">
              <a:solidFill>
                <a:schemeClr val="dk1"/>
              </a:solidFill>
              <a:latin typeface="Trebuchet MS"/>
            </a:endParaRPr>
          </a:p>
          <a:p>
            <a:pPr lvl="1" marL="685800" indent="-228600" defTabSz="914400">
              <a:lnSpc>
                <a:spcPct val="90000"/>
              </a:lnSpc>
              <a:spcBef>
                <a:spcPts val="499"/>
              </a:spcBef>
              <a:buClr>
                <a:srgbClr val="ffffff"/>
              </a:buClr>
              <a:buFont typeface="Arial"/>
              <a:buChar char="•"/>
            </a:pPr>
            <a:r>
              <a:rPr b="0" lang="en-US" sz="2000" spc="-1" strike="noStrike">
                <a:solidFill>
                  <a:schemeClr val="dk1"/>
                </a:solidFill>
                <a:latin typeface="Trebuchet MS"/>
              </a:rPr>
              <a:t>Regulates the working and control of FSL and GEQDs.</a:t>
            </a:r>
            <a:endParaRPr b="0" lang="en-US" sz="2000" spc="-1" strike="noStrike">
              <a:solidFill>
                <a:schemeClr val="dk1"/>
              </a:solidFill>
              <a:latin typeface="Trebuchet MS"/>
            </a:endParaRPr>
          </a:p>
          <a:p>
            <a:pPr lvl="1" marL="685800" indent="-228600" defTabSz="914400">
              <a:lnSpc>
                <a:spcPct val="90000"/>
              </a:lnSpc>
              <a:spcBef>
                <a:spcPts val="499"/>
              </a:spcBef>
              <a:buClr>
                <a:srgbClr val="ffffff"/>
              </a:buClr>
              <a:buFont typeface="Arial"/>
              <a:buChar char="•"/>
            </a:pPr>
            <a:r>
              <a:rPr b="0" lang="en-US" sz="2000" spc="-1" strike="noStrike">
                <a:solidFill>
                  <a:schemeClr val="dk1"/>
                </a:solidFill>
                <a:latin typeface="Trebuchet MS"/>
              </a:rPr>
              <a:t>Provides financial and technical support.</a:t>
            </a:r>
            <a:endParaRPr b="0" lang="en-US" sz="2000" spc="-1" strike="noStrike">
              <a:solidFill>
                <a:schemeClr val="dk1"/>
              </a:solidFill>
              <a:latin typeface="Trebuchet MS"/>
            </a:endParaRPr>
          </a:p>
          <a:p>
            <a:pPr lvl="1" marL="685800" indent="-228600" defTabSz="914400">
              <a:lnSpc>
                <a:spcPct val="90000"/>
              </a:lnSpc>
              <a:spcBef>
                <a:spcPts val="499"/>
              </a:spcBef>
              <a:buClr>
                <a:srgbClr val="ffffff"/>
              </a:buClr>
              <a:buFont typeface="Arial"/>
              <a:buChar char="•"/>
            </a:pPr>
            <a:r>
              <a:rPr b="0" lang="en-US" sz="2000" spc="-1" strike="noStrike">
                <a:solidFill>
                  <a:schemeClr val="dk1"/>
                </a:solidFill>
                <a:latin typeface="Trebuchet MS"/>
              </a:rPr>
              <a:t>Promotes research and development in the field</a:t>
            </a:r>
            <a:endParaRPr b="0" lang="en-US" sz="2000" spc="-1" strike="noStrike">
              <a:solidFill>
                <a:schemeClr val="dk1"/>
              </a:solidFill>
              <a:latin typeface="Trebuchet MS"/>
            </a:endParaRPr>
          </a:p>
          <a:p>
            <a:pPr lvl="1" marL="685800" indent="-228600" defTabSz="914400">
              <a:lnSpc>
                <a:spcPct val="90000"/>
              </a:lnSpc>
              <a:spcBef>
                <a:spcPts val="499"/>
              </a:spcBef>
              <a:buClr>
                <a:srgbClr val="ffffff"/>
              </a:buClr>
              <a:buFont typeface="Arial"/>
              <a:buChar char="•"/>
            </a:pPr>
            <a:r>
              <a:rPr b="0" lang="en-US" sz="2000" spc="-1" strike="noStrike">
                <a:solidFill>
                  <a:schemeClr val="dk1"/>
                </a:solidFill>
                <a:latin typeface="Trebuchet MS"/>
              </a:rPr>
              <a:t>To review the practices in the field- DFSS manual</a:t>
            </a:r>
            <a:endParaRPr b="0" lang="en-US" sz="2000" spc="-1" strike="noStrike">
              <a:solidFill>
                <a:schemeClr val="dk1"/>
              </a:solidFill>
              <a:latin typeface="Trebuchet MS"/>
            </a:endParaRPr>
          </a:p>
          <a:p>
            <a:pPr indent="0" defTabSz="914400">
              <a:lnSpc>
                <a:spcPct val="90000"/>
              </a:lnSpc>
              <a:spcBef>
                <a:spcPts val="1001"/>
              </a:spcBef>
              <a:buNone/>
            </a:pP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Mobile Forensic Science Laboratories</a:t>
            </a:r>
            <a:endParaRPr b="0" lang="en-US" sz="3600" spc="-1" strike="noStrike">
              <a:solidFill>
                <a:schemeClr val="dk1"/>
              </a:solidFill>
              <a:latin typeface="Trebuchet MS"/>
            </a:endParaRPr>
          </a:p>
        </p:txBody>
      </p:sp>
      <p:sp>
        <p:nvSpPr>
          <p:cNvPr id="85" name="PlaceHolder 2"/>
          <p:cNvSpPr>
            <a:spLocks noGrp="1"/>
          </p:cNvSpPr>
          <p:nvPr>
            <p:ph/>
          </p:nvPr>
        </p:nvSpPr>
        <p:spPr>
          <a:xfrm>
            <a:off x="680400" y="2336760"/>
            <a:ext cx="9613440" cy="3598920"/>
          </a:xfrm>
          <a:prstGeom prst="rect">
            <a:avLst/>
          </a:prstGeom>
          <a:noFill/>
          <a:ln w="0">
            <a:noFill/>
          </a:ln>
        </p:spPr>
        <p:txBody>
          <a:bodyPr lIns="91440" rIns="91440" tIns="45720" bIns="45720" anchor="t">
            <a:noAutofit/>
          </a:bodyPr>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Mobile Forensic Science Laboratories or Field Units of Forensic Sciences Laboratories have been established in certain states.</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The staff of the Mobile FSLs assists the investigating Officers in assembling evidence after the scene of the crime.</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Tamil Nadu- 36 (one for each district and Commissionerate)</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Karnataka- 20 (one for each district and Commissionerate)</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Andhra Pradesh- 24 (one for each district and Commissionerate</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Orissa 15, Gujarat-34, Kerala- 17, Rajasthan- 34 and Punjab-03</a:t>
            </a: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Organizational Structure of Mobile FSLs</a:t>
            </a:r>
            <a:endParaRPr b="0" lang="en-US" sz="3600" spc="-1" strike="noStrike">
              <a:solidFill>
                <a:schemeClr val="dk1"/>
              </a:solidFill>
              <a:latin typeface="Trebuchet MS"/>
            </a:endParaRPr>
          </a:p>
        </p:txBody>
      </p:sp>
      <p:pic>
        <p:nvPicPr>
          <p:cNvPr id="87" name="Content Placeholder 4" descr=""/>
          <p:cNvPicPr/>
          <p:nvPr/>
        </p:nvPicPr>
        <p:blipFill>
          <a:blip r:embed="rId1"/>
          <a:stretch/>
        </p:blipFill>
        <p:spPr>
          <a:xfrm>
            <a:off x="1977480" y="2162160"/>
            <a:ext cx="8236800" cy="424152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Academic Institutions Involved</a:t>
            </a:r>
            <a:endParaRPr b="0" lang="en-US" sz="3600" spc="-1" strike="noStrike">
              <a:solidFill>
                <a:schemeClr val="dk1"/>
              </a:solidFill>
              <a:latin typeface="Trebuchet MS"/>
            </a:endParaRPr>
          </a:p>
        </p:txBody>
      </p:sp>
      <p:sp>
        <p:nvSpPr>
          <p:cNvPr id="49" name="PlaceHolder 2"/>
          <p:cNvSpPr>
            <a:spLocks noGrp="1"/>
          </p:cNvSpPr>
          <p:nvPr>
            <p:ph/>
          </p:nvPr>
        </p:nvSpPr>
        <p:spPr>
          <a:xfrm>
            <a:off x="394560" y="2455920"/>
            <a:ext cx="5888520" cy="3979800"/>
          </a:xfrm>
          <a:prstGeom prst="rect">
            <a:avLst/>
          </a:prstGeom>
          <a:noFill/>
          <a:ln w="0">
            <a:noFill/>
          </a:ln>
        </p:spPr>
        <p:txBody>
          <a:bodyPr lIns="91440" rIns="91440" tIns="45720" bIns="45720" anchor="t">
            <a:normAutofit/>
          </a:bodyPr>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National Forensic Sciences University.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Delhi University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Amity University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Banaras Hindu University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Bharathiyar University, Coimbatore</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Punjab University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Jain University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ea typeface="Trebuchet MS"/>
              </a:rPr>
              <a:t>Chandigarh University</a:t>
            </a:r>
            <a:endParaRPr b="0" lang="en-US" sz="2400" spc="-1" strike="noStrike">
              <a:solidFill>
                <a:schemeClr val="dk1"/>
              </a:solidFill>
              <a:latin typeface="Trebuchet MS"/>
            </a:endParaRPr>
          </a:p>
          <a:p>
            <a:pPr indent="0" defTabSz="914400">
              <a:lnSpc>
                <a:spcPct val="90000"/>
              </a:lnSpc>
              <a:spcBef>
                <a:spcPts val="1001"/>
              </a:spcBef>
              <a:buNone/>
            </a:pPr>
            <a:endParaRPr b="0" lang="en-US" sz="2400" spc="-1" strike="noStrike">
              <a:solidFill>
                <a:schemeClr val="dk1"/>
              </a:solidFill>
              <a:latin typeface="Trebuchet MS"/>
            </a:endParaRPr>
          </a:p>
        </p:txBody>
      </p:sp>
      <p:sp>
        <p:nvSpPr>
          <p:cNvPr id="50" name="PlaceHolder 3"/>
          <p:cNvSpPr>
            <a:spLocks noGrp="1"/>
          </p:cNvSpPr>
          <p:nvPr>
            <p:ph/>
          </p:nvPr>
        </p:nvSpPr>
        <p:spPr>
          <a:xfrm>
            <a:off x="6284520" y="2051280"/>
            <a:ext cx="5461560" cy="3598920"/>
          </a:xfrm>
          <a:prstGeom prst="rect">
            <a:avLst/>
          </a:prstGeom>
          <a:noFill/>
          <a:ln w="0">
            <a:noFill/>
          </a:ln>
        </p:spPr>
        <p:txBody>
          <a:bodyPr lIns="91440" rIns="91440" tIns="45720" bIns="45720" anchor="t">
            <a:normAutofit fontScale="84133"/>
          </a:bodyPr>
          <a:p>
            <a:pPr indent="0" defTabSz="914400">
              <a:lnSpc>
                <a:spcPct val="90000"/>
              </a:lnSpc>
              <a:spcBef>
                <a:spcPts val="1001"/>
              </a:spcBef>
              <a:buNone/>
            </a:pP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University of Madras</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Lovely Professional University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Pondicherry University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Karunya Institute of Technology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Sage University</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University of Lucknow</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Guru Nanak University, Hyderabad,</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And many other institutes.</a:t>
            </a: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rmAutofit fontScale="90555"/>
          </a:bodyPr>
          <a:p>
            <a:pPr indent="0" algn="r" defTabSz="914400">
              <a:lnSpc>
                <a:spcPct val="90000"/>
              </a:lnSpc>
              <a:buNone/>
            </a:pPr>
            <a:r>
              <a:rPr b="0" lang="en-US" sz="3600" spc="-1" strike="noStrike">
                <a:solidFill>
                  <a:schemeClr val="dk1"/>
                </a:solidFill>
                <a:latin typeface="Trebuchet MS"/>
              </a:rPr>
              <a:t>Directorate of Investigating Agency and other Agencies involved in the Criminal Investigation:</a:t>
            </a:r>
            <a:endParaRPr b="0" lang="en-US" sz="3600" spc="-1" strike="noStrike">
              <a:solidFill>
                <a:schemeClr val="dk1"/>
              </a:solidFill>
              <a:latin typeface="Trebuchet MS"/>
            </a:endParaRPr>
          </a:p>
        </p:txBody>
      </p:sp>
      <p:sp>
        <p:nvSpPr>
          <p:cNvPr id="89" name="PlaceHolder 2"/>
          <p:cNvSpPr>
            <a:spLocks noGrp="1"/>
          </p:cNvSpPr>
          <p:nvPr>
            <p:ph/>
          </p:nvPr>
        </p:nvSpPr>
        <p:spPr>
          <a:xfrm>
            <a:off x="680400" y="2336760"/>
            <a:ext cx="9613440" cy="3598920"/>
          </a:xfrm>
          <a:prstGeom prst="rect">
            <a:avLst/>
          </a:prstGeom>
          <a:noFill/>
          <a:ln w="0">
            <a:noFill/>
          </a:ln>
        </p:spPr>
        <p:txBody>
          <a:bodyPr lIns="91440" rIns="91440" tIns="45720" bIns="45720" anchor="t">
            <a:normAutofit/>
          </a:bodyPr>
          <a:p>
            <a:pPr marL="228600" indent="-228600" algn="just" defTabSz="914400">
              <a:lnSpc>
                <a:spcPct val="90000"/>
              </a:lnSpc>
              <a:spcBef>
                <a:spcPts val="1001"/>
              </a:spcBef>
              <a:buClr>
                <a:srgbClr val="ffffff"/>
              </a:buClr>
              <a:buFont typeface="Arial"/>
              <a:buChar char="•"/>
            </a:pPr>
            <a:r>
              <a:rPr b="1" lang="en-IN" sz="2400" spc="-1" strike="noStrike">
                <a:solidFill>
                  <a:schemeClr val="dk1"/>
                </a:solidFill>
                <a:latin typeface="Cabin"/>
              </a:rPr>
              <a:t>Central Bureau of Investigation: Central Agency</a:t>
            </a:r>
            <a:endParaRPr b="0" lang="en-US" sz="24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000" spc="-1" strike="noStrike">
                <a:solidFill>
                  <a:schemeClr val="dk1"/>
                </a:solidFill>
                <a:latin typeface="Lato"/>
              </a:rPr>
              <a:t>Under the Ministry of Personnel, Public Grievances and Pensions, which is headed by a Cabinet Minister who directly reports to the Prime Minister, and it is located in New Delhi.</a:t>
            </a:r>
            <a:endParaRPr b="0" lang="en-US" sz="20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000" spc="-1" strike="noStrike">
                <a:solidFill>
                  <a:schemeClr val="dk1"/>
                </a:solidFill>
                <a:latin typeface="Lato"/>
              </a:rPr>
              <a:t>CBI was found in the year 1941 by the Government of India as the Special Police Establishment. During that time, its prime duties were to investigate corruption and bribery transactions that happened during World War II in the War and Supply Department of India. </a:t>
            </a:r>
            <a:endParaRPr b="0" lang="en-US" sz="20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000" spc="-1" strike="noStrike">
                <a:solidFill>
                  <a:schemeClr val="dk1"/>
                </a:solidFill>
                <a:latin typeface="Lato"/>
              </a:rPr>
              <a:t>The organization was founded by D. P. Kohli, who acted as the director of CBI the office from April 1st, 1963 to May 31st, 1968.</a:t>
            </a:r>
            <a:endParaRPr b="0" lang="en-US" sz="20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US" sz="2000" spc="-1" strike="noStrike">
                <a:solidFill>
                  <a:schemeClr val="dk1"/>
                </a:solidFill>
                <a:latin typeface="Trebuchet MS"/>
              </a:rPr>
              <a:t>Subodh Kumar Jiswal- Current Director General of CBI.</a:t>
            </a:r>
            <a:endParaRPr b="0" lang="en-US" sz="20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rmAutofit fontScale="90555"/>
          </a:bodyPr>
          <a:p>
            <a:pPr indent="0" algn="r" defTabSz="914400">
              <a:lnSpc>
                <a:spcPct val="90000"/>
              </a:lnSpc>
              <a:buNone/>
            </a:pPr>
            <a:r>
              <a:rPr b="0" lang="en-US" sz="3600" spc="-1" strike="noStrike">
                <a:solidFill>
                  <a:schemeClr val="dk1"/>
                </a:solidFill>
                <a:latin typeface="Trebuchet MS"/>
              </a:rPr>
              <a:t>Directorate of Investigating Agency and other Agencies involved in the Criminal Investigation:</a:t>
            </a:r>
            <a:endParaRPr b="0" lang="en-US" sz="3600" spc="-1" strike="noStrike">
              <a:solidFill>
                <a:schemeClr val="dk1"/>
              </a:solidFill>
              <a:latin typeface="Trebuchet MS"/>
            </a:endParaRPr>
          </a:p>
        </p:txBody>
      </p:sp>
      <p:sp>
        <p:nvSpPr>
          <p:cNvPr id="91" name="PlaceHolder 2"/>
          <p:cNvSpPr>
            <a:spLocks noGrp="1"/>
          </p:cNvSpPr>
          <p:nvPr>
            <p:ph/>
          </p:nvPr>
        </p:nvSpPr>
        <p:spPr>
          <a:xfrm>
            <a:off x="142920" y="2319120"/>
            <a:ext cx="11905920" cy="4718160"/>
          </a:xfrm>
          <a:prstGeom prst="rect">
            <a:avLst/>
          </a:prstGeom>
          <a:noFill/>
          <a:ln w="0">
            <a:noFill/>
          </a:ln>
        </p:spPr>
        <p:txBody>
          <a:bodyPr lIns="91440" rIns="91440" tIns="45720" bIns="45720" anchor="t">
            <a:normAutofit/>
          </a:bodyPr>
          <a:p>
            <a:pPr marL="228600" indent="-228600" algn="just" defTabSz="914400">
              <a:lnSpc>
                <a:spcPct val="90000"/>
              </a:lnSpc>
              <a:spcBef>
                <a:spcPts val="1001"/>
              </a:spcBef>
              <a:buClr>
                <a:srgbClr val="ffffff"/>
              </a:buClr>
              <a:buFont typeface="Arial"/>
              <a:buChar char="•"/>
            </a:pPr>
            <a:r>
              <a:rPr b="1" lang="en-IN" sz="2400" spc="-1" strike="noStrike">
                <a:solidFill>
                  <a:schemeClr val="dk1"/>
                </a:solidFill>
                <a:latin typeface="Cabin"/>
              </a:rPr>
              <a:t>Directorate of Enforcement- Economic Intelligence Agency</a:t>
            </a:r>
            <a:endParaRPr b="0" lang="en-US" sz="24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000" spc="-1" strike="noStrike">
                <a:solidFill>
                  <a:schemeClr val="dk1"/>
                </a:solidFill>
                <a:latin typeface="Lato"/>
              </a:rPr>
              <a:t>The CBI and ED usually work together for the investigation of crimes and money laundering cases respectively.</a:t>
            </a:r>
            <a:endParaRPr b="0" lang="en-US" sz="20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000" spc="-1" strike="noStrike">
                <a:solidFill>
                  <a:schemeClr val="dk1"/>
                </a:solidFill>
                <a:latin typeface="Lato"/>
              </a:rPr>
              <a:t>Therefore, the Central Bureau of Investigation (CBI) is the prime investigative police agency in India whereas the ED's (Enforcement Directorate) official website deliberates other objectives that are primarily linked to checking money laundering in India.</a:t>
            </a:r>
            <a:endParaRPr b="0" lang="en-US" sz="20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000" spc="-1" strike="noStrike">
                <a:solidFill>
                  <a:schemeClr val="dk1"/>
                </a:solidFill>
                <a:latin typeface="Lato"/>
              </a:rPr>
              <a:t>Enforcement Directorate is a law enforcement agency and an economic intelligence agency responsible for combating economic crimes and enforcement of economic laws. The Directorate of Enforcement headquartered at New Delhi is headed by the Director of Enforcement and there are five Regional offices located at Mumbai, Chennai, Chandigarh, Kolkata, and Delhi headed by Special Directors of Enforcement.</a:t>
            </a:r>
            <a:endParaRPr b="0" lang="en-US" sz="20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000" spc="-1" strike="noStrike">
                <a:solidFill>
                  <a:schemeClr val="dk1"/>
                </a:solidFill>
                <a:latin typeface="Lato"/>
              </a:rPr>
              <a:t>The Zonal Offices of the Directorate are located at Bangalore, Ahmedabad, Chandigarh, Chennai, Kochi, Delhi, Panaji, Jaipur, Guwahati, Hyderabad, Jalandhar, Kolkata, Lucknow, Mumbai, Patna, and Srinagar. </a:t>
            </a:r>
            <a:endParaRPr b="0" lang="en-US" sz="20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rmAutofit fontScale="90555"/>
          </a:bodyPr>
          <a:p>
            <a:pPr indent="0" algn="r" defTabSz="914400">
              <a:lnSpc>
                <a:spcPct val="90000"/>
              </a:lnSpc>
              <a:buNone/>
            </a:pPr>
            <a:r>
              <a:rPr b="0" lang="en-US" sz="3600" spc="-1" strike="noStrike">
                <a:solidFill>
                  <a:schemeClr val="dk1"/>
                </a:solidFill>
                <a:latin typeface="Trebuchet MS"/>
              </a:rPr>
              <a:t>Directorate of Investigating Agency and other Agencies involved in the Criminal Investigation:</a:t>
            </a:r>
            <a:endParaRPr b="0" lang="en-US" sz="3600" spc="-1" strike="noStrike">
              <a:solidFill>
                <a:schemeClr val="dk1"/>
              </a:solidFill>
              <a:latin typeface="Trebuchet MS"/>
            </a:endParaRPr>
          </a:p>
        </p:txBody>
      </p:sp>
      <p:sp>
        <p:nvSpPr>
          <p:cNvPr id="93" name="PlaceHolder 2"/>
          <p:cNvSpPr>
            <a:spLocks noGrp="1"/>
          </p:cNvSpPr>
          <p:nvPr>
            <p:ph/>
          </p:nvPr>
        </p:nvSpPr>
        <p:spPr>
          <a:xfrm>
            <a:off x="412200" y="2354760"/>
            <a:ext cx="11367360" cy="4718160"/>
          </a:xfrm>
          <a:prstGeom prst="rect">
            <a:avLst/>
          </a:prstGeom>
          <a:noFill/>
          <a:ln w="0">
            <a:noFill/>
          </a:ln>
        </p:spPr>
        <p:txBody>
          <a:bodyPr lIns="91440" rIns="91440" tIns="45720" bIns="45720" anchor="t">
            <a:normAutofit/>
          </a:bodyPr>
          <a:p>
            <a:pPr marL="228600" indent="-228600" algn="just" defTabSz="914400">
              <a:lnSpc>
                <a:spcPct val="90000"/>
              </a:lnSpc>
              <a:spcBef>
                <a:spcPts val="1001"/>
              </a:spcBef>
              <a:buClr>
                <a:srgbClr val="ffffff"/>
              </a:buClr>
              <a:buFont typeface="Arial"/>
              <a:buChar char="•"/>
            </a:pPr>
            <a:r>
              <a:rPr b="1" lang="en-IN" sz="2800" spc="-1" strike="noStrike">
                <a:solidFill>
                  <a:schemeClr val="dk1"/>
                </a:solidFill>
                <a:latin typeface="Cabin"/>
              </a:rPr>
              <a:t>Narcotics Control Bureau- Anti- Drug Trafficking</a:t>
            </a:r>
            <a:endParaRPr b="0" lang="en-US" sz="28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400" spc="-1" strike="noStrike">
                <a:solidFill>
                  <a:schemeClr val="dk1"/>
                </a:solidFill>
                <a:latin typeface="Lato"/>
              </a:rPr>
              <a:t>NCB or Narcotics Control Bureau is an Indian Federal Law Enforcement that was established in 1986 whose agenda is to combat drug trafficking and the illegal use or abuse of substances under the Narcotics Drugs &amp; Psychotropic Substances Act.</a:t>
            </a:r>
            <a:endParaRPr b="0" lang="en-US" sz="24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400" spc="-1" strike="noStrike">
                <a:solidFill>
                  <a:schemeClr val="dk1"/>
                </a:solidFill>
                <a:latin typeface="Lato"/>
              </a:rPr>
              <a:t>The Director-General of NCB is an officer of the Indian Police Service or the Indian Revenue Service.</a:t>
            </a:r>
            <a:endParaRPr b="0" lang="en-US" sz="2400" spc="-1" strike="noStrike">
              <a:solidFill>
                <a:schemeClr val="dk1"/>
              </a:solidFill>
              <a:latin typeface="Trebuchet MS"/>
            </a:endParaRPr>
          </a:p>
          <a:p>
            <a:pPr lvl="1" marL="685800" indent="-228600" algn="just" defTabSz="914400">
              <a:lnSpc>
                <a:spcPct val="90000"/>
              </a:lnSpc>
              <a:spcBef>
                <a:spcPts val="499"/>
              </a:spcBef>
              <a:buClr>
                <a:srgbClr val="ffffff"/>
              </a:buClr>
              <a:buFont typeface="Arial"/>
              <a:buChar char="•"/>
            </a:pPr>
            <a:r>
              <a:rPr b="0" lang="en-IN" sz="2400" spc="-1" strike="noStrike">
                <a:solidFill>
                  <a:schemeClr val="dk1"/>
                </a:solidFill>
                <a:latin typeface="Lato"/>
              </a:rPr>
              <a:t>It is engaged in team-work with the Customs and Central Excise/GST, State Police Department, Central Bureau of Investigation (CBI), Central Economic Intelligence Bureau (CEIB), and other Indian intelligence and law enforcement agencies.</a:t>
            </a: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 name="PlaceHolder 1"/>
          <p:cNvSpPr>
            <a:spLocks noGrp="1"/>
          </p:cNvSpPr>
          <p:nvPr>
            <p:ph type="title"/>
          </p:nvPr>
        </p:nvSpPr>
        <p:spPr>
          <a:xfrm>
            <a:off x="402480" y="753120"/>
            <a:ext cx="989136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Organizational Set Up of the FSLs: </a:t>
            </a:r>
            <a:endParaRPr b="0" lang="en-US" sz="3600" spc="-1" strike="noStrike">
              <a:solidFill>
                <a:schemeClr val="dk1"/>
              </a:solidFill>
              <a:latin typeface="Trebuchet MS"/>
            </a:endParaRPr>
          </a:p>
        </p:txBody>
      </p:sp>
      <p:sp>
        <p:nvSpPr>
          <p:cNvPr id="52" name="TextBox 3"/>
          <p:cNvSpPr/>
          <p:nvPr/>
        </p:nvSpPr>
        <p:spPr>
          <a:xfrm>
            <a:off x="-3328560" y="3560040"/>
            <a:ext cx="184320" cy="645840"/>
          </a:xfrm>
          <a:prstGeom prst="rect">
            <a:avLst/>
          </a:prstGeom>
          <a:noFill/>
          <a:ln w="0">
            <a:noFill/>
          </a:ln>
        </p:spPr>
        <p:style>
          <a:lnRef idx="0"/>
          <a:fillRef idx="0"/>
          <a:effectRef idx="0"/>
          <a:fontRef idx="minor"/>
        </p:style>
        <p:txBody>
          <a:bodyPr wrap="none" lIns="90000" rIns="90000" tIns="45000" bIns="45000" anchor="t">
            <a:spAutoFit/>
          </a:bodyPr>
          <a:p>
            <a:pPr defTabSz="457200">
              <a:lnSpc>
                <a:spcPct val="100000"/>
              </a:lnSpc>
            </a:pPr>
            <a:endParaRPr b="0" lang="en-US" sz="1800" spc="-1" strike="noStrike">
              <a:solidFill>
                <a:srgbClr val="ffffff"/>
              </a:solidFill>
              <a:latin typeface="Arial"/>
            </a:endParaRPr>
          </a:p>
          <a:p>
            <a:pPr defTabSz="457200">
              <a:lnSpc>
                <a:spcPct val="100000"/>
              </a:lnSpc>
            </a:pPr>
            <a:endParaRPr b="0" lang="en-US" sz="1800" spc="-1" strike="noStrike">
              <a:solidFill>
                <a:srgbClr val="ffffff"/>
              </a:solidFill>
              <a:latin typeface="Arial"/>
            </a:endParaRPr>
          </a:p>
        </p:txBody>
      </p:sp>
      <p:pic>
        <p:nvPicPr>
          <p:cNvPr id="53" name="Content Placeholder 4" descr=""/>
          <p:cNvPicPr/>
          <p:nvPr/>
        </p:nvPicPr>
        <p:blipFill>
          <a:blip r:embed="rId1"/>
          <a:stretch/>
        </p:blipFill>
        <p:spPr>
          <a:xfrm>
            <a:off x="1188720" y="2026440"/>
            <a:ext cx="9374400" cy="472716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defTabSz="914400">
              <a:lnSpc>
                <a:spcPct val="90000"/>
              </a:lnSpc>
              <a:buNone/>
            </a:pPr>
            <a:r>
              <a:rPr b="0" lang="en-US" sz="3600" spc="-1" strike="noStrike">
                <a:solidFill>
                  <a:schemeClr val="dk1"/>
                </a:solidFill>
                <a:latin typeface="Trebuchet MS"/>
              </a:rPr>
              <a:t>Hierarchical Set up of the Central FSLs:</a:t>
            </a:r>
            <a:endParaRPr b="0" lang="en-US" sz="3600" spc="-1" strike="noStrike">
              <a:solidFill>
                <a:schemeClr val="dk1"/>
              </a:solidFill>
              <a:latin typeface="Trebuchet MS"/>
            </a:endParaRPr>
          </a:p>
        </p:txBody>
      </p:sp>
      <p:sp>
        <p:nvSpPr>
          <p:cNvPr id="55" name="PlaceHolder 2"/>
          <p:cNvSpPr>
            <a:spLocks noGrp="1"/>
          </p:cNvSpPr>
          <p:nvPr>
            <p:ph/>
          </p:nvPr>
        </p:nvSpPr>
        <p:spPr>
          <a:xfrm>
            <a:off x="5594040" y="2336760"/>
            <a:ext cx="5164920" cy="4215960"/>
          </a:xfrm>
          <a:prstGeom prst="rect">
            <a:avLst/>
          </a:prstGeom>
          <a:noFill/>
          <a:ln w="0">
            <a:noFill/>
          </a:ln>
        </p:spPr>
        <p:txBody>
          <a:bodyPr lIns="91440" rIns="91440" tIns="45720" bIns="45720" anchor="t">
            <a:normAutofit fontScale="81218"/>
          </a:bodyPr>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Director</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Joint Director</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Additional/Deputy Director</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Assistant Director (For each Division)</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Senior Scientific Officer</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Junior Scientific Officer</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Senior Scientific Assistant</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Junior Scientific Assistant</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Lab Assistant</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Lab Attendant</a:t>
            </a:r>
            <a:endParaRPr b="0" lang="en-US" sz="2400" spc="-1" strike="noStrike">
              <a:solidFill>
                <a:schemeClr val="dk1"/>
              </a:solidFill>
              <a:latin typeface="Trebuchet MS"/>
            </a:endParaRPr>
          </a:p>
          <a:p>
            <a:pPr marL="228600" indent="-228600" defTabSz="914400">
              <a:lnSpc>
                <a:spcPct val="90000"/>
              </a:lnSpc>
              <a:spcBef>
                <a:spcPts val="1001"/>
              </a:spcBef>
              <a:buClr>
                <a:srgbClr val="ffffff"/>
              </a:buClr>
              <a:buFont typeface="Arial"/>
              <a:buChar char="•"/>
            </a:pPr>
            <a:r>
              <a:rPr b="0" lang="en-US" sz="2400" spc="-1" strike="noStrike">
                <a:solidFill>
                  <a:schemeClr val="dk1"/>
                </a:solidFill>
                <a:latin typeface="Trebuchet MS"/>
              </a:rPr>
              <a:t>Receptionist, Sweeper, Peon, etc.</a:t>
            </a:r>
            <a:endParaRPr b="0" lang="en-US" sz="2400" spc="-1" strike="noStrike">
              <a:solidFill>
                <a:schemeClr val="dk1"/>
              </a:solidFill>
              <a:latin typeface="Trebuchet MS"/>
            </a:endParaRPr>
          </a:p>
        </p:txBody>
      </p:sp>
      <p:pic>
        <p:nvPicPr>
          <p:cNvPr id="56" name="Content Placeholder 8" descr=""/>
          <p:cNvPicPr/>
          <p:nvPr/>
        </p:nvPicPr>
        <p:blipFill>
          <a:blip r:embed="rId1"/>
          <a:stretch/>
        </p:blipFill>
        <p:spPr>
          <a:xfrm>
            <a:off x="680400" y="2336760"/>
            <a:ext cx="4366440" cy="389448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Government Examiners of QD</a:t>
            </a:r>
            <a:endParaRPr b="0" lang="en-US" sz="3600" spc="-1" strike="noStrike">
              <a:solidFill>
                <a:schemeClr val="dk1"/>
              </a:solidFill>
              <a:latin typeface="Trebuchet MS"/>
            </a:endParaRPr>
          </a:p>
        </p:txBody>
      </p:sp>
      <p:sp>
        <p:nvSpPr>
          <p:cNvPr id="58" name="PlaceHolder 2"/>
          <p:cNvSpPr>
            <a:spLocks noGrp="1"/>
          </p:cNvSpPr>
          <p:nvPr>
            <p:ph/>
          </p:nvPr>
        </p:nvSpPr>
        <p:spPr>
          <a:xfrm>
            <a:off x="825120" y="2309040"/>
            <a:ext cx="10541520" cy="4035960"/>
          </a:xfrm>
          <a:prstGeom prst="rect">
            <a:avLst/>
          </a:prstGeom>
          <a:noFill/>
          <a:ln w="0">
            <a:noFill/>
          </a:ln>
        </p:spPr>
        <p:txBody>
          <a:bodyPr lIns="91440" rIns="91440" tIns="45720" bIns="45720" anchor="t">
            <a:normAutofit fontScale="93713"/>
          </a:bodyPr>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The British Govt. of Bengal created the post of Govt Handwriting Expert of Bengal and appointed Mr. CR Hardless, to this designation in 1904.</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The whole setup was shifted to Shimla in the year 1906 and placed under the control of the Director, CID. </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MR. CR Hardless was appointed to the freshly established post of Handwriting Expert for the Govt of India.</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Mr. S. N. Sen, the first Indian took over the post in 1949.</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Similar types of laboratories (GEQD) were also set up at Calcutta and Hyderabad.</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Presently GEQD Kolkata, Shimla, and Hyderabad have been merged with CFSL, Kolkata, Chandigarh, and Hyderabad, respectively.</a:t>
            </a:r>
            <a:endParaRPr b="0" lang="en-US" sz="2400" spc="-1" strike="noStrike">
              <a:solidFill>
                <a:schemeClr val="dk1"/>
              </a:solidFill>
              <a:latin typeface="Trebuchet MS"/>
            </a:endParaRPr>
          </a:p>
          <a:p>
            <a:pPr indent="0" algn="just" defTabSz="914400">
              <a:lnSpc>
                <a:spcPct val="90000"/>
              </a:lnSpc>
              <a:spcBef>
                <a:spcPts val="1001"/>
              </a:spcBef>
              <a:buNone/>
            </a:pPr>
            <a:endParaRPr b="0" lang="en-US" sz="2400" spc="-1" strike="noStrike">
              <a:solidFill>
                <a:schemeClr val="dk1"/>
              </a:solidFill>
              <a:latin typeface="Trebuchet MS"/>
            </a:endParaRPr>
          </a:p>
          <a:p>
            <a:pPr indent="0" algn="just" defTabSz="914400">
              <a:lnSpc>
                <a:spcPct val="90000"/>
              </a:lnSpc>
              <a:spcBef>
                <a:spcPts val="1001"/>
              </a:spcBef>
              <a:buNone/>
            </a:pP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Government Examiners of QD</a:t>
            </a:r>
            <a:endParaRPr b="0" lang="en-US" sz="3600" spc="-1" strike="noStrike">
              <a:solidFill>
                <a:schemeClr val="dk1"/>
              </a:solidFill>
              <a:latin typeface="Trebuchet MS"/>
            </a:endParaRPr>
          </a:p>
        </p:txBody>
      </p:sp>
      <p:sp>
        <p:nvSpPr>
          <p:cNvPr id="60" name="PlaceHolder 2"/>
          <p:cNvSpPr>
            <a:spLocks noGrp="1"/>
          </p:cNvSpPr>
          <p:nvPr>
            <p:ph/>
          </p:nvPr>
        </p:nvSpPr>
        <p:spPr>
          <a:xfrm>
            <a:off x="825120" y="2309040"/>
            <a:ext cx="10541520" cy="4035960"/>
          </a:xfrm>
          <a:prstGeom prst="rect">
            <a:avLst/>
          </a:prstGeom>
          <a:noFill/>
          <a:ln w="0">
            <a:noFill/>
          </a:ln>
        </p:spPr>
        <p:txBody>
          <a:bodyPr lIns="91440" rIns="91440" tIns="45720" bIns="45720" anchor="t">
            <a:normAutofit/>
          </a:bodyPr>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Keeping the increasing number of cases in consideration, related to QD, Forensic Document Examination, a similar type of Govt Examiner of QD Laboratories (GEQD) was set up at Calcutta in 1964 and Hyderabad in 1969.</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Calcutta was supposed to sever the central and Eastern states of the country, whereas Hyderabad is supposed to cater to the Southern and Western states of the country.</a:t>
            </a:r>
            <a:endParaRPr b="0" lang="en-US" sz="2400" spc="-1" strike="noStrike">
              <a:solidFill>
                <a:schemeClr val="dk1"/>
              </a:solidFill>
              <a:latin typeface="Trebuchet MS"/>
            </a:endParaRPr>
          </a:p>
          <a:p>
            <a:pPr indent="0" algn="just" defTabSz="914400">
              <a:lnSpc>
                <a:spcPct val="90000"/>
              </a:lnSpc>
              <a:spcBef>
                <a:spcPts val="1001"/>
              </a:spcBef>
              <a:buNone/>
            </a:pPr>
            <a:endParaRPr b="0" lang="en-US" sz="2400" spc="-1" strike="noStrike">
              <a:solidFill>
                <a:schemeClr val="dk1"/>
              </a:solidFill>
              <a:latin typeface="Trebuchet MS"/>
            </a:endParaRPr>
          </a:p>
          <a:p>
            <a:pPr indent="0" algn="just" defTabSz="914400">
              <a:lnSpc>
                <a:spcPct val="90000"/>
              </a:lnSpc>
              <a:spcBef>
                <a:spcPts val="1001"/>
              </a:spcBef>
              <a:buNone/>
            </a:pP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Fingerprint Bureau</a:t>
            </a:r>
            <a:endParaRPr b="0" lang="en-US" sz="3600" spc="-1" strike="noStrike">
              <a:solidFill>
                <a:schemeClr val="dk1"/>
              </a:solidFill>
              <a:latin typeface="Trebuchet MS"/>
            </a:endParaRPr>
          </a:p>
        </p:txBody>
      </p:sp>
      <p:sp>
        <p:nvSpPr>
          <p:cNvPr id="62" name="PlaceHolder 2"/>
          <p:cNvSpPr>
            <a:spLocks noGrp="1"/>
          </p:cNvSpPr>
          <p:nvPr>
            <p:ph/>
          </p:nvPr>
        </p:nvSpPr>
        <p:spPr>
          <a:xfrm>
            <a:off x="589680" y="2336760"/>
            <a:ext cx="11012400" cy="3767400"/>
          </a:xfrm>
          <a:prstGeom prst="rect">
            <a:avLst/>
          </a:prstGeom>
          <a:noFill/>
          <a:ln w="0">
            <a:noFill/>
          </a:ln>
        </p:spPr>
        <p:txBody>
          <a:bodyPr lIns="91440" rIns="91440" tIns="45720" bIns="45720" anchor="t">
            <a:noAutofit/>
          </a:bodyPr>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William Herschel- Permanency of Fingerprints</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In 1891- Edward Richard Henry was appointed as the inspector General of Bengal Police and made the thumb impressions compulsory in the record slips along with anthropometric data, to avoid mistakes in the identification.</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Fingerprint Bureau- 1897 (Calcutta)</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India becomes the first country in the world to start the personnel identification solely on the basis of fingerprints.</a:t>
            </a: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Central Fingerprint Bureau</a:t>
            </a:r>
            <a:endParaRPr b="0" lang="en-US" sz="3600" spc="-1" strike="noStrike">
              <a:solidFill>
                <a:schemeClr val="dk1"/>
              </a:solidFill>
              <a:latin typeface="Trebuchet MS"/>
            </a:endParaRPr>
          </a:p>
        </p:txBody>
      </p:sp>
      <p:sp>
        <p:nvSpPr>
          <p:cNvPr id="64" name="PlaceHolder 2"/>
          <p:cNvSpPr>
            <a:spLocks noGrp="1"/>
          </p:cNvSpPr>
          <p:nvPr>
            <p:ph/>
          </p:nvPr>
        </p:nvSpPr>
        <p:spPr>
          <a:xfrm>
            <a:off x="589680" y="2336760"/>
            <a:ext cx="11012400" cy="4119120"/>
          </a:xfrm>
          <a:prstGeom prst="rect">
            <a:avLst/>
          </a:prstGeom>
          <a:noFill/>
          <a:ln w="0">
            <a:noFill/>
          </a:ln>
        </p:spPr>
        <p:txBody>
          <a:bodyPr lIns="91440" rIns="91440" tIns="45720" bIns="45720" anchor="t">
            <a:normAutofit fontScale="81218"/>
          </a:bodyPr>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On the recommendations of the Royal Police Commission of 1902-1903, the first Central Fingerprint Bureau (CFPB) in India was established in 1905 at Shimla.</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It, however, suffered a setback and was abolished in 1922 as a result of retrenchment proposals of the Inchcape Committee. On the recommendations of the committee, the CFPB restarted functioning in 1955 in Delhi under the administrative control of the Intelligence Bureau (IB).</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The major role envisaged for CFPB was to coordinate the activities of the State Fingerprint Bureau in tracing/locating criminals.</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In August 1956, the CFPB was shifted to Calcutta and remained under the administrative control of IB.</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September 1973, it was transferred to the Central Bureau of Investigation.</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US" sz="2400" spc="-1" strike="noStrike">
                <a:solidFill>
                  <a:schemeClr val="dk1"/>
                </a:solidFill>
                <a:latin typeface="Trebuchet MS"/>
              </a:rPr>
              <a:t>July 1986, the administrative control of the CFPB was transferred to the National Crime Records Bureau (NCRB) and was again shifted to New Delhi.</a:t>
            </a: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680400" y="753120"/>
            <a:ext cx="9613440" cy="1080720"/>
          </a:xfrm>
          <a:prstGeom prst="rect">
            <a:avLst/>
          </a:prstGeom>
          <a:noFill/>
          <a:ln w="0">
            <a:noFill/>
          </a:ln>
        </p:spPr>
        <p:txBody>
          <a:bodyPr lIns="91440" rIns="91440" tIns="45720" bIns="45720" anchor="ctr">
            <a:noAutofit/>
          </a:bodyPr>
          <a:p>
            <a:pPr indent="0" algn="r" defTabSz="914400">
              <a:lnSpc>
                <a:spcPct val="90000"/>
              </a:lnSpc>
              <a:buNone/>
            </a:pPr>
            <a:r>
              <a:rPr b="0" lang="en-US" sz="3600" spc="-1" strike="noStrike">
                <a:solidFill>
                  <a:schemeClr val="dk1"/>
                </a:solidFill>
                <a:latin typeface="Trebuchet MS"/>
              </a:rPr>
              <a:t>National Crime Records Bureau</a:t>
            </a:r>
            <a:endParaRPr b="0" lang="en-US" sz="3600" spc="-1" strike="noStrike">
              <a:solidFill>
                <a:schemeClr val="dk1"/>
              </a:solidFill>
              <a:latin typeface="Trebuchet MS"/>
            </a:endParaRPr>
          </a:p>
        </p:txBody>
      </p:sp>
      <p:sp>
        <p:nvSpPr>
          <p:cNvPr id="66" name="PlaceHolder 2"/>
          <p:cNvSpPr>
            <a:spLocks noGrp="1"/>
          </p:cNvSpPr>
          <p:nvPr>
            <p:ph/>
          </p:nvPr>
        </p:nvSpPr>
        <p:spPr>
          <a:xfrm>
            <a:off x="257760" y="2166840"/>
            <a:ext cx="11607840" cy="4340160"/>
          </a:xfrm>
          <a:prstGeom prst="rect">
            <a:avLst/>
          </a:prstGeom>
          <a:noFill/>
          <a:ln w="0">
            <a:noFill/>
          </a:ln>
        </p:spPr>
        <p:txBody>
          <a:bodyPr lIns="91440" rIns="91440" tIns="45720" bIns="45720" anchor="t">
            <a:normAutofit fontScale="84133" lnSpcReduction="10000"/>
          </a:bodyPr>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_sansregular"/>
              </a:rPr>
              <a:t>NCRB was set up in 1986 to function as a repository of information on crime and criminals so as to assist the investigators in linking crime to the perpetrators based on the recommendations of the Tandon Committee, National Police Commission (1977-1981), and the MHA’s Taskforce (1985).</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_sansregular"/>
              </a:rPr>
              <a:t>Subsequently, NCRB was entrusted with the responsibility for monitoring, coordinating, and implementing the Crime and Criminal Tracking Network &amp; Systems (CCTNS) project in the year 2009. The project has connected 15000+ police stations and 6000 higher offices of police in the country.</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_sansregular"/>
              </a:rPr>
              <a:t>The Bureau has also been entrusted to maintain National Database.</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_sansregular"/>
              </a:rPr>
              <a:t>NCRB also compiles and publishes National Crime Statistics i.e. Crime in India, Accidental Deaths &amp; Suicides, and also Prison Statistics.</a:t>
            </a:r>
            <a:endParaRPr b="0" lang="en-US" sz="2400" spc="-1" strike="noStrike">
              <a:solidFill>
                <a:schemeClr val="dk1"/>
              </a:solidFill>
              <a:latin typeface="Trebuchet MS"/>
            </a:endParaRPr>
          </a:p>
          <a:p>
            <a:pPr marL="228600" indent="-228600" algn="just" defTabSz="914400">
              <a:lnSpc>
                <a:spcPct val="90000"/>
              </a:lnSpc>
              <a:spcBef>
                <a:spcPts val="1001"/>
              </a:spcBef>
              <a:buClr>
                <a:srgbClr val="ffffff"/>
              </a:buClr>
              <a:buFont typeface="Arial"/>
              <a:buChar char="•"/>
            </a:pPr>
            <a:r>
              <a:rPr b="0" lang="en-IN" sz="2400" spc="-1" strike="noStrike">
                <a:solidFill>
                  <a:schemeClr val="dk1"/>
                </a:solidFill>
                <a:latin typeface="open_sansregular"/>
              </a:rPr>
              <a:t>NCRB also assists various States in capacity building in the area of Information Technology, CCTNS, Finger Prints, Network Security, and Digital Forensics through its training centers in Delhi, and Kolkata. It also assists four Regional Police Computer Training Centres (RPCTC) at Hyderabad, Gandhi Nagar, Lucknow, and Kolkata.</a:t>
            </a:r>
            <a:endParaRPr b="0" lang="en-US" sz="2400" spc="-1" strike="noStrike">
              <a:solidFill>
                <a:schemeClr val="dk1"/>
              </a:solidFill>
              <a:latin typeface="Trebuchet MS"/>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Berlin">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Berlin">
      <a:majorFont>
        <a:latin typeface="Trebuchet MS" panose="020B0603020202020204" pitchFamily="0" charset="1"/>
        <a:ea typeface=""/>
        <a:cs typeface=""/>
      </a:majorFont>
      <a:minorFont>
        <a:latin typeface="Trebuchet MS" panose="020B0603020202020204" pitchFamily="0" charset="1"/>
        <a:ea typeface=""/>
        <a:cs typeface=""/>
      </a:minorFont>
    </a:fontScheme>
    <a:fmtScheme>
      <a:fillStyleLst>
        <a:solidFill>
          <a:schemeClr val="phClr"/>
        </a:solidFill>
        <a:gradFill>
          <a:gsLst>
            <a:gs pos="0">
              <a:schemeClr val="phClr">
                <a:tint val="60000"/>
                <a:lumMod val="110000"/>
              </a:schemeClr>
            </a:gs>
            <a:gs pos="100000">
              <a:schemeClr val="phClr">
                <a:tint val="70000"/>
                <a:lumMod val="100000"/>
              </a:schemeClr>
            </a:gs>
          </a:gsLst>
          <a:lin ang="5400000" scaled="0"/>
          <a:tileRect l="0" t="0" r="0" b="0"/>
        </a:gradFill>
        <a:gradFill>
          <a:gsLst>
            <a:gs pos="0">
              <a:schemeClr val="phClr">
                <a:tint val="94000"/>
                <a:lumMod val="102000"/>
              </a:schemeClr>
            </a:gs>
            <a:gs pos="50000">
              <a:schemeClr val="phClr">
                <a:shade val="100000"/>
                <a:lumMod val="100000"/>
              </a:schemeClr>
            </a:gs>
            <a:gs pos="100000">
              <a:schemeClr val="phClr">
                <a:shade val="78000"/>
                <a:lumMod val="99000"/>
              </a:schemeClr>
            </a:gs>
          </a:gsLst>
          <a:lin ang="5400000" scaled="0"/>
          <a:tileRect l="0" t="0" r="0" b="0"/>
        </a:gradFill>
      </a:fillStyleLst>
      <a:lnStyleLst>
        <a:ln w="9525" cap="flat" cmpd="sng" algn="ctr">
          <a:prstDash val="solid"/>
        </a:ln>
        <a:ln w="12700" cap="flat" cmpd="sng" algn="ctr">
          <a:prstDash val="solid"/>
        </a:ln>
        <a:ln w="19050" cap="flat" cmpd="sng" algn="ctr">
          <a:prstDash val="solid"/>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6000"/>
                <a:shade val="100000"/>
                <a:lumMod val="128000"/>
              </a:schemeClr>
            </a:gs>
            <a:gs pos="50000">
              <a:schemeClr val="phClr">
                <a:shade val="100000"/>
                <a:lumMod val="130000"/>
              </a:schemeClr>
            </a:gs>
            <a:gs pos="100000">
              <a:schemeClr val="phClr">
                <a:shade val="78000"/>
                <a:lumMod val="69000"/>
              </a:schemeClr>
            </a:gs>
          </a:gsLst>
          <a:lin ang="252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{F1226822-766C-684B-AC6C-5AC3B72F6A9B}tf10001057</Template>
  <TotalTime>125</TotalTime>
  <Application>LibreOffice/7.6.4.1$Linux_X86_64 LibreOffice_project/674038ae76a44aaa8b33bbb0b884ab53750b98ae</Application>
  <AppVersion>15.0000</AppVersion>
  <Words>2403</Words>
  <Paragraphs>127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2022-10-10T18:18:37Z</dcterms:created>
  <dc:creator>Kiruthiga U</dc:creator>
  <dc:description/>
  <dc:language>en-US</dc:language>
  <cp:lastModifiedBy/>
  <dcterms:modified xsi:type="dcterms:W3CDTF">2024-01-04T12:10:03Z</dcterms:modified>
  <cp:revision>9</cp:revision>
  <dc:subject/>
  <dc:title>Unit 3</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23</vt:i4>
  </property>
</Properties>
</file>